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6"/>
  </p:notesMasterIdLst>
  <p:handoutMasterIdLst>
    <p:handoutMasterId r:id="rId77"/>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 id="489" r:id="rId75"/>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5E50A1"/>
    <a:srgbClr val="510C76"/>
    <a:srgbClr val="FF3399"/>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7" autoAdjust="0"/>
    <p:restoredTop sz="71250" autoAdjust="0"/>
  </p:normalViewPr>
  <p:slideViewPr>
    <p:cSldViewPr>
      <p:cViewPr>
        <p:scale>
          <a:sx n="50" d="100"/>
          <a:sy n="50" d="100"/>
        </p:scale>
        <p:origin x="-642" y="198"/>
      </p:cViewPr>
      <p:guideLst>
        <p:guide orient="horz" pos="4320"/>
        <p:guide pos="7680"/>
      </p:guideLst>
    </p:cSldViewPr>
  </p:slideViewPr>
  <p:outlineViewPr>
    <p:cViewPr>
      <p:scale>
        <a:sx n="33" d="100"/>
        <a:sy n="33" d="100"/>
      </p:scale>
      <p:origin x="48" y="15360"/>
    </p:cViewPr>
  </p:outlineViewPr>
  <p:notesTextViewPr>
    <p:cViewPr>
      <p:scale>
        <a:sx n="125" d="100"/>
        <a:sy n="125"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18/10/16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18/10/16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a:t>
            </a:r>
            <a:r>
              <a:rPr lang="en-US" sz="1800" kern="1200" baseline="0" dirty="0" smtClean="0">
                <a:solidFill>
                  <a:schemeClr val="tx1"/>
                </a:solidFill>
                <a:effectLst/>
              </a:rPr>
              <a:t> have worked as </a:t>
            </a:r>
            <a:r>
              <a:rPr lang="en-US" sz="1800" kern="1200" dirty="0" smtClean="0">
                <a:solidFill>
                  <a:schemeClr val="tx1"/>
                </a:solidFill>
                <a:effectLst/>
              </a:rPr>
              <a:t>an Information Technology architect for the last twenty years. At the moment,</a:t>
            </a:r>
            <a:r>
              <a:rPr lang="en-US" sz="1800" kern="1200" baseline="0" dirty="0" smtClean="0">
                <a:solidFill>
                  <a:schemeClr val="tx1"/>
                </a:solidFill>
                <a:effectLst/>
              </a:rPr>
              <a:t> </a:t>
            </a:r>
            <a:r>
              <a:rPr lang="en-US" sz="1800" kern="1200" dirty="0" smtClean="0">
                <a:solidFill>
                  <a:schemeClr val="tx1"/>
                </a:solidFill>
                <a:effectLst/>
              </a:rPr>
              <a:t>I’m in charge of the design and management of the Application Lifecycle platform for the Italian Postal Services. </a:t>
            </a:r>
          </a:p>
          <a:p>
            <a:endParaRPr lang="en-US" sz="1800" kern="1200" dirty="0" smtClean="0">
              <a:solidFill>
                <a:schemeClr val="tx1"/>
              </a:solidFill>
              <a:effectLst/>
            </a:endParaRPr>
          </a:p>
          <a:p>
            <a:r>
              <a:rPr lang="en-US" sz="1800" kern="1200" dirty="0" smtClean="0">
                <a:solidFill>
                  <a:schemeClr val="tx1"/>
                </a:solidFill>
                <a:effectLst/>
              </a:rPr>
              <a:t>Yes,</a:t>
            </a:r>
            <a:r>
              <a:rPr lang="en-US" sz="1800" kern="1200" baseline="0" dirty="0" smtClean="0">
                <a:solidFill>
                  <a:schemeClr val="tx1"/>
                </a:solidFill>
                <a:effectLst/>
              </a:rPr>
              <a:t> yes, I know, the title sounds very long and boring, but I bet this will not be the case. This is very exiting stuff we are talking about. </a:t>
            </a:r>
            <a:endParaRPr lang="en-US" sz="1800" kern="1200" dirty="0" smtClean="0">
              <a:solidFill>
                <a:schemeClr val="tx1"/>
              </a:solidFill>
              <a:effectLst/>
            </a:endParaRPr>
          </a:p>
          <a:p>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a:t>
            </a:r>
            <a:r>
              <a:rPr lang="en-US" sz="1600" baseline="0" dirty="0" smtClean="0"/>
              <a:t> Boot is the framework that allows us to rapidly develop a </a:t>
            </a:r>
            <a:r>
              <a:rPr lang="en-US" sz="1600" baseline="0" dirty="0" err="1" smtClean="0"/>
              <a:t>microservice</a:t>
            </a:r>
            <a:r>
              <a:rPr lang="en-US" sz="1600" baseline="0" dirty="0" smtClean="0"/>
              <a:t> thanks to its COC, auto-configuration, and self-contained deployment features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a:t>
            </a:r>
            <a:r>
              <a:rPr lang="en-US" sz="1200" baseline="0" dirty="0" smtClean="0"/>
              <a:t> simplifies the development of an event-driven </a:t>
            </a:r>
            <a:r>
              <a:rPr lang="en-US" sz="1200" baseline="0" dirty="0" err="1" smtClean="0"/>
              <a:t>microservice</a:t>
            </a:r>
            <a:endParaRPr lang="en-US" sz="1200" baseline="0" dirty="0" smtClean="0"/>
          </a:p>
          <a:p>
            <a:pPr eaLnBrk="1" fontAlgn="ctr" hangingPunct="1"/>
            <a:endParaRPr lang="en-US" sz="1200" baseline="0" dirty="0" smtClean="0"/>
          </a:p>
          <a:p>
            <a:pPr eaLnBrk="1" fontAlgn="ctr" hangingPunct="1"/>
            <a:r>
              <a:rPr lang="en-US" sz="1200" baseline="0" dirty="0" smtClean="0"/>
              <a:t>Spring Data Rest will be applied to the development of </a:t>
            </a:r>
            <a:r>
              <a:rPr lang="en-US" sz="1200" u="none" baseline="0" dirty="0" smtClean="0"/>
              <a:t>Spring Data Repository-based</a:t>
            </a:r>
            <a:r>
              <a:rPr lang="en-US" sz="1200" baseline="0" dirty="0" smtClean="0"/>
              <a:t> </a:t>
            </a:r>
            <a:r>
              <a:rPr lang="en-US" sz="1200" baseline="0" dirty="0" err="1" smtClean="0"/>
              <a:t>RestFull</a:t>
            </a:r>
            <a:r>
              <a:rPr lang="en-US" sz="1200" baseline="0" dirty="0" smtClean="0"/>
              <a:t> Web Services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a:t>
            </a:r>
          </a:p>
          <a:p>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the </a:t>
            </a:r>
            <a:r>
              <a:rPr lang="it-IT" sz="2000" dirty="0" err="1" smtClean="0"/>
              <a:t>integration</a:t>
            </a:r>
            <a:r>
              <a:rPr lang="it-IT" sz="2000" dirty="0" smtClean="0"/>
              <a:t> of </a:t>
            </a:r>
            <a:r>
              <a:rPr lang="it-IT" sz="2000" dirty="0" err="1" smtClean="0"/>
              <a:t>this</a:t>
            </a:r>
            <a:r>
              <a:rPr lang="it-IT" sz="2000" dirty="0" smtClean="0"/>
              <a:t> code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will be used</a:t>
            </a:r>
            <a:r>
              <a:rPr lang="en-US" sz="1800" baseline="0" dirty="0" smtClean="0"/>
              <a:t> to </a:t>
            </a:r>
            <a:r>
              <a:rPr lang="en-US" sz="1800" dirty="0" smtClean="0"/>
              <a:t>support the development of microservices , </a:t>
            </a:r>
          </a:p>
          <a:p>
            <a:pPr eaLnBrk="1" fontAlgn="t" hangingPunct="1"/>
            <a:r>
              <a:rPr lang="en-US" sz="1800" dirty="0" smtClean="0"/>
              <a:t>providing  tools</a:t>
            </a:r>
            <a:r>
              <a:rPr lang="en-US" sz="1800" baseline="0" dirty="0" smtClean="0"/>
              <a:t> for building </a:t>
            </a:r>
            <a:r>
              <a:rPr lang="en-US" sz="1800" dirty="0" smtClean="0"/>
              <a:t>the common patterns in distributed systems. </a:t>
            </a:r>
          </a:p>
          <a:p>
            <a:pPr eaLnBrk="1" fontAlgn="t" hangingPunct="1"/>
            <a:endParaRPr lang="en-US" sz="1800" dirty="0" smtClean="0"/>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based service for locating services with the purpose of basic round-robin  load balancing features.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Netflix Ribbon</a:t>
            </a:r>
            <a:r>
              <a:rPr lang="en-US" sz="3600" dirty="0" smtClean="0"/>
              <a:t> provides software-based  load balancers with rotation features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36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baseline="0" dirty="0" smtClean="0"/>
              <a:t>This Table shows the relationships that exist between the different tools used during the </a:t>
            </a:r>
            <a:r>
              <a:rPr lang="en-US" sz="1600" baseline="0" dirty="0" err="1" smtClean="0"/>
              <a:t>microservice</a:t>
            </a:r>
            <a:r>
              <a:rPr lang="en-US" sz="1600" baseline="0" dirty="0" smtClean="0"/>
              <a:t> development lifecycle</a:t>
            </a:r>
            <a:endParaRPr lang="en-US" sz="1600" dirty="0" smtClean="0"/>
          </a:p>
          <a:p>
            <a:pPr defTabSz="947607">
              <a:defRPr/>
            </a:pPr>
            <a:endParaRPr lang="en-US" sz="1600" dirty="0"/>
          </a:p>
          <a:p>
            <a:pPr defTabSz="947607">
              <a:defRPr/>
            </a:pPr>
            <a:r>
              <a:rPr lang="en-US" sz="1600" dirty="0"/>
              <a:t>THE LIGHT BLUE </a:t>
            </a:r>
            <a:r>
              <a:rPr lang="en-US" sz="1600" dirty="0" smtClean="0"/>
              <a:t>rectangles STAND </a:t>
            </a:r>
            <a:r>
              <a:rPr lang="en-US" sz="1600" dirty="0"/>
              <a:t>FOR </a:t>
            </a:r>
            <a:r>
              <a:rPr lang="en-US" sz="1600" dirty="0" smtClean="0"/>
              <a:t>tools used in PAAS (PLATFORM </a:t>
            </a:r>
            <a:r>
              <a:rPr lang="en-US" sz="1600" dirty="0"/>
              <a:t>AS A SERVICE </a:t>
            </a:r>
            <a:r>
              <a:rPr lang="en-US" sz="1600" dirty="0" smtClean="0"/>
              <a:t>INSTANCES)</a:t>
            </a:r>
            <a:endParaRPr lang="en-US" sz="1600" dirty="0"/>
          </a:p>
          <a:p>
            <a:pPr defTabSz="947607">
              <a:defRPr/>
            </a:pPr>
            <a:r>
              <a:rPr lang="en-US" sz="1600" dirty="0"/>
              <a:t>WHILE THE </a:t>
            </a:r>
            <a:r>
              <a:rPr lang="en-US" sz="1600" dirty="0" smtClean="0"/>
              <a:t>ORANGE rectangles stand FOR </a:t>
            </a:r>
            <a:r>
              <a:rPr lang="en-US" sz="1600" dirty="0"/>
              <a:t>LOCAL SERVICE </a:t>
            </a:r>
            <a:r>
              <a:rPr lang="en-US" sz="1600" dirty="0" smtClean="0"/>
              <a:t>INSTANCES</a:t>
            </a:r>
            <a:endParaRPr lang="en-US" sz="1600" dirty="0"/>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a:t>
            </a:r>
            <a:r>
              <a:rPr lang="it-IT" sz="1600" dirty="0" smtClean="0"/>
              <a:t> </a:t>
            </a:r>
            <a:r>
              <a:rPr lang="it-IT" sz="1600" dirty="0" err="1" smtClean="0"/>
              <a:t>using</a:t>
            </a:r>
            <a:r>
              <a:rPr lang="it-IT" sz="1600" dirty="0" smtClean="0"/>
              <a:t> GITHUB </a:t>
            </a:r>
            <a:r>
              <a:rPr lang="it-IT" sz="1600" dirty="0" err="1" smtClean="0"/>
              <a:t>during</a:t>
            </a:r>
            <a:r>
              <a:rPr lang="it-IT" sz="1600" dirty="0" smtClean="0"/>
              <a:t> the </a:t>
            </a:r>
            <a:r>
              <a:rPr lang="it-IT" sz="1600" dirty="0" err="1" smtClean="0"/>
              <a:t>entire</a:t>
            </a:r>
            <a:r>
              <a:rPr lang="it-IT" sz="1600" dirty="0" smtClean="0"/>
              <a:t> </a:t>
            </a:r>
            <a:r>
              <a:rPr lang="it-IT" sz="1600" dirty="0" err="1" smtClean="0"/>
              <a:t>lifecycle</a:t>
            </a:r>
            <a:r>
              <a:rPr lang="it-IT" sz="1600" dirty="0" smtClean="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smtClean="0"/>
              <a:t>Development  </a:t>
            </a:r>
            <a:r>
              <a:rPr lang="it-IT" sz="1600" dirty="0"/>
              <a:t>to </a:t>
            </a:r>
            <a:r>
              <a:rPr lang="it-IT" sz="1600" dirty="0" smtClean="0"/>
              <a:t>Integration,</a:t>
            </a:r>
            <a:r>
              <a:rPr lang="it-IT" sz="1600" baseline="0" dirty="0" smtClean="0"/>
              <a:t> and </a:t>
            </a:r>
            <a:r>
              <a:rPr lang="it-IT" sz="1600" dirty="0" err="1" smtClean="0"/>
              <a:t>then</a:t>
            </a:r>
            <a:r>
              <a:rPr lang="it-IT" sz="1600" dirty="0" smtClean="0"/>
              <a:t> </a:t>
            </a:r>
            <a:r>
              <a:rPr lang="it-IT" sz="1600" dirty="0"/>
              <a:t>with </a:t>
            </a:r>
            <a:r>
              <a:rPr lang="it-IT" sz="1600" dirty="0" err="1"/>
              <a:t>Jenkins@openshift</a:t>
            </a:r>
            <a:r>
              <a:rPr lang="it-IT" sz="1600" dirty="0"/>
              <a:t> in </a:t>
            </a:r>
            <a:r>
              <a:rPr lang="it-IT" sz="1600" dirty="0" smtClean="0"/>
              <a:t>the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smtClean="0"/>
              <a:t>followed</a:t>
            </a:r>
            <a:r>
              <a:rPr lang="it-IT" sz="1600" dirty="0" smtClean="0"/>
              <a:t> by </a:t>
            </a:r>
            <a:r>
              <a:rPr lang="it-IT" sz="1600" dirty="0" err="1"/>
              <a:t>Docker</a:t>
            </a:r>
            <a:r>
              <a:rPr lang="it-IT" sz="1600" dirty="0"/>
              <a:t> for </a:t>
            </a:r>
            <a:r>
              <a:rPr lang="it-IT" sz="1600" dirty="0" err="1"/>
              <a:t>integration</a:t>
            </a:r>
            <a:r>
              <a:rPr lang="it-IT" sz="1600" dirty="0"/>
              <a:t> and </a:t>
            </a:r>
            <a:r>
              <a:rPr lang="it-IT" sz="1600" dirty="0" smtClean="0"/>
              <a:t>QA, </a:t>
            </a:r>
            <a:r>
              <a:rPr lang="it-IT" sz="1600" dirty="0"/>
              <a:t>and </a:t>
            </a:r>
            <a:r>
              <a:rPr lang="it-IT" sz="1600" dirty="0" err="1" smtClean="0"/>
              <a:t>finally</a:t>
            </a:r>
            <a:r>
              <a:rPr lang="it-IT" sz="1600" dirty="0" smtClean="0"/>
              <a:t>,</a:t>
            </a:r>
            <a:r>
              <a:rPr lang="it-IT" sz="1600" baseline="0" dirty="0" smtClean="0"/>
              <a:t> </a:t>
            </a:r>
            <a:r>
              <a:rPr lang="it-IT" sz="1600" dirty="0" smtClean="0"/>
              <a:t>with </a:t>
            </a:r>
            <a:r>
              <a:rPr lang="it-IT" sz="1600" dirty="0"/>
              <a:t>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smtClean="0"/>
              <a:t>environment-specific</a:t>
            </a:r>
            <a:r>
              <a:rPr lang="it-IT" sz="1600" dirty="0" smtClean="0"/>
              <a:t> </a:t>
            </a:r>
            <a:r>
              <a:rPr lang="it-IT" sz="1600" dirty="0" err="1" smtClean="0"/>
              <a:t>instances</a:t>
            </a:r>
            <a:r>
              <a:rPr lang="it-IT" sz="1600" dirty="0" smtClean="0"/>
              <a:t> </a:t>
            </a:r>
            <a:r>
              <a:rPr lang="it-IT" sz="1600" dirty="0"/>
              <a:t>from </a:t>
            </a:r>
            <a:r>
              <a:rPr lang="it-IT" sz="1600" dirty="0" smtClean="0"/>
              <a:t>the Development </a:t>
            </a:r>
            <a:r>
              <a:rPr lang="it-IT" sz="1600" dirty="0" err="1" smtClean="0"/>
              <a:t>phase</a:t>
            </a:r>
            <a:r>
              <a:rPr lang="it-IT" sz="1600" dirty="0" smtClean="0"/>
              <a:t> to the QA </a:t>
            </a:r>
            <a:r>
              <a:rPr lang="it-IT" sz="1600" dirty="0" err="1" smtClean="0"/>
              <a:t>phase</a:t>
            </a:r>
            <a:r>
              <a:rPr lang="it-IT" sz="1600" dirty="0" smtClean="0"/>
              <a:t>, </a:t>
            </a:r>
            <a:r>
              <a:rPr lang="it-IT" sz="1600" dirty="0"/>
              <a:t>and </a:t>
            </a:r>
            <a:r>
              <a:rPr lang="it-IT" sz="1600" dirty="0" err="1" smtClean="0"/>
              <a:t>finally</a:t>
            </a:r>
            <a:r>
              <a:rPr lang="it-IT" sz="1600" baseline="0" dirty="0" smtClean="0"/>
              <a:t> by the </a:t>
            </a:r>
            <a:r>
              <a:rPr lang="it-IT" sz="1600" dirty="0" smtClean="0"/>
              <a:t>«</a:t>
            </a:r>
            <a:r>
              <a:rPr lang="it-IT" sz="1600" dirty="0" err="1" smtClean="0"/>
              <a:t>as</a:t>
            </a:r>
            <a:r>
              <a:rPr lang="it-IT" sz="1600" dirty="0" smtClean="0"/>
              <a:t>-a-service</a:t>
            </a:r>
            <a:r>
              <a:rPr lang="it-IT" sz="1600" dirty="0"/>
              <a:t>»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smtClean="0"/>
              <a:t>we</a:t>
            </a:r>
            <a:r>
              <a:rPr lang="it-IT" sz="1400" dirty="0" smtClean="0"/>
              <a:t> </a:t>
            </a:r>
            <a:r>
              <a:rPr lang="it-IT" sz="1400" dirty="0" err="1" smtClean="0"/>
              <a:t>have</a:t>
            </a:r>
            <a:r>
              <a:rPr lang="it-IT" sz="1400" dirty="0" smtClean="0"/>
              <a:t> </a:t>
            </a:r>
            <a:r>
              <a:rPr lang="it-IT" sz="1400" dirty="0" err="1" smtClean="0"/>
              <a:t>defined</a:t>
            </a:r>
            <a:r>
              <a:rPr lang="it-IT" sz="1400" dirty="0" smtClean="0"/>
              <a:t>  </a:t>
            </a:r>
            <a:r>
              <a:rPr lang="it-IT" sz="1400" dirty="0"/>
              <a:t>the design </a:t>
            </a:r>
            <a:r>
              <a:rPr lang="it-IT" sz="1400" dirty="0" err="1"/>
              <a:t>patterns</a:t>
            </a:r>
            <a:r>
              <a:rPr lang="it-IT" sz="1400" dirty="0"/>
              <a:t> and the </a:t>
            </a:r>
            <a:r>
              <a:rPr lang="it-IT" sz="1400" dirty="0" err="1" smtClean="0"/>
              <a:t>tecnologies</a:t>
            </a:r>
            <a:r>
              <a:rPr lang="it-IT" sz="1400" dirty="0" smtClean="0"/>
              <a:t>, </a:t>
            </a:r>
            <a:r>
              <a:rPr lang="it-IT" sz="1400" dirty="0" err="1"/>
              <a:t>we</a:t>
            </a:r>
            <a:r>
              <a:rPr lang="it-IT" sz="1400" dirty="0"/>
              <a:t> </a:t>
            </a:r>
            <a:r>
              <a:rPr lang="it-IT" sz="1400" dirty="0" err="1" smtClean="0"/>
              <a:t>will</a:t>
            </a:r>
            <a:r>
              <a:rPr lang="it-IT" sz="1400" dirty="0" smtClean="0"/>
              <a:t> be ready to start </a:t>
            </a:r>
            <a:r>
              <a:rPr lang="it-IT" sz="1400" dirty="0"/>
              <a:t>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pPr marL="285750" indent="-285750">
              <a:buFont typeface="Arial" pitchFamily="34" charset="0"/>
              <a:buChar char="•"/>
            </a:pPr>
            <a:r>
              <a:rPr lang="en-US" sz="1400" dirty="0"/>
              <a:t>	a database per service architecture</a:t>
            </a:r>
          </a:p>
          <a:p>
            <a:pPr marL="285750" indent="-285750">
              <a:buFont typeface="Arial" pitchFamily="34" charset="0"/>
              <a:buChar char="•"/>
            </a:pPr>
            <a:r>
              <a:rPr lang="en-US" sz="1400" dirty="0"/>
              <a:t>	the implementation of REST API </a:t>
            </a:r>
          </a:p>
          <a:p>
            <a:endParaRPr lang="it-IT" sz="1400" dirty="0" smtClean="0"/>
          </a:p>
          <a:p>
            <a:r>
              <a:rPr lang="it-IT" sz="1400" dirty="0" smtClean="0"/>
              <a:t>The </a:t>
            </a:r>
            <a:r>
              <a:rPr lang="it-IT" sz="1400" dirty="0"/>
              <a:t>blue </a:t>
            </a:r>
            <a:r>
              <a:rPr lang="it-IT" sz="1400" dirty="0" err="1" smtClean="0"/>
              <a:t>shapes</a:t>
            </a:r>
            <a:r>
              <a:rPr lang="it-IT" sz="1400" dirty="0" smtClean="0"/>
              <a:t> </a:t>
            </a:r>
            <a:r>
              <a:rPr lang="it-IT" sz="1400" dirty="0" err="1" smtClean="0"/>
              <a:t>represent</a:t>
            </a:r>
            <a:r>
              <a:rPr lang="it-IT" sz="1400" dirty="0" smtClean="0"/>
              <a:t> </a:t>
            </a:r>
            <a:r>
              <a:rPr lang="it-IT" sz="1400" dirty="0"/>
              <a:t>the core </a:t>
            </a:r>
            <a:r>
              <a:rPr lang="it-IT" sz="1400" dirty="0" err="1" smtClean="0"/>
              <a:t>functionalities</a:t>
            </a:r>
            <a:r>
              <a:rPr lang="it-IT" sz="1400" dirty="0" smtClean="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smtClean="0"/>
              <a:t>datastore</a:t>
            </a:r>
            <a:r>
              <a:rPr lang="it-IT" sz="1400" dirty="0" smtClean="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smtClean="0"/>
              <a:t>will</a:t>
            </a:r>
            <a:r>
              <a:rPr lang="it-IT" sz="1400" dirty="0" smtClean="0"/>
              <a:t> </a:t>
            </a:r>
            <a:r>
              <a:rPr lang="it-IT" sz="1400" dirty="0" err="1" smtClean="0"/>
              <a:t>been</a:t>
            </a:r>
            <a:r>
              <a:rPr lang="it-IT" sz="1400" dirty="0" smtClean="0"/>
              <a:t> </a:t>
            </a:r>
            <a:r>
              <a:rPr lang="it-IT" sz="1400" dirty="0" err="1" smtClean="0"/>
              <a:t>shown</a:t>
            </a:r>
            <a:r>
              <a:rPr lang="it-IT" sz="1400" dirty="0" smtClean="0"/>
              <a:t> </a:t>
            </a:r>
            <a:r>
              <a:rPr lang="it-IT" sz="1400" dirty="0" err="1" smtClean="0"/>
              <a:t>between</a:t>
            </a:r>
            <a:r>
              <a:rPr lang="it-IT" sz="1400" dirty="0" smtClean="0"/>
              <a:t> </a:t>
            </a:r>
          </a:p>
          <a:p>
            <a:pPr marL="285750" indent="-285750">
              <a:buFont typeface="Arial" pitchFamily="34" charset="0"/>
              <a:buChar char="•"/>
            </a:pPr>
            <a:r>
              <a:rPr lang="it-IT" sz="1400" dirty="0" smtClean="0"/>
              <a:t>	an </a:t>
            </a:r>
            <a:r>
              <a:rPr lang="it-IT" sz="1400" dirty="0" err="1" smtClean="0"/>
              <a:t>embedded</a:t>
            </a:r>
            <a:r>
              <a:rPr lang="it-IT" sz="1400" dirty="0" smtClean="0"/>
              <a:t> H2 </a:t>
            </a:r>
            <a:r>
              <a:rPr lang="it-IT" sz="1400" dirty="0" err="1" smtClean="0"/>
              <a:t>stored</a:t>
            </a:r>
            <a:r>
              <a:rPr lang="it-IT" sz="1400" baseline="0" dirty="0" smtClean="0"/>
              <a:t> </a:t>
            </a:r>
            <a:r>
              <a:rPr lang="it-IT" sz="1400" dirty="0" smtClean="0"/>
              <a:t>in a</a:t>
            </a:r>
            <a:r>
              <a:rPr lang="it-IT" sz="1400" baseline="0" dirty="0" smtClean="0"/>
              <a:t> </a:t>
            </a:r>
            <a:r>
              <a:rPr lang="it-IT" sz="1400" dirty="0" err="1" smtClean="0"/>
              <a:t>memory</a:t>
            </a:r>
            <a:r>
              <a:rPr lang="it-IT" sz="1400" dirty="0" smtClean="0"/>
              <a:t> database </a:t>
            </a:r>
            <a:r>
              <a:rPr lang="it-IT" sz="1400" dirty="0" err="1" smtClean="0"/>
              <a:t>instance</a:t>
            </a:r>
            <a:r>
              <a:rPr lang="it-IT" sz="1400" dirty="0" smtClean="0"/>
              <a:t> </a:t>
            </a:r>
          </a:p>
          <a:p>
            <a:pPr marL="285750" indent="-285750">
              <a:buFont typeface="Arial" pitchFamily="34" charset="0"/>
              <a:buChar char="•"/>
            </a:pPr>
            <a:r>
              <a:rPr lang="it-IT" sz="1400" dirty="0" smtClean="0"/>
              <a:t>	and a </a:t>
            </a:r>
            <a:r>
              <a:rPr lang="it-IT" sz="1400" dirty="0"/>
              <a:t>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strike="sngStrike" dirty="0"/>
              <a:t>H2 in </a:t>
            </a:r>
            <a:r>
              <a:rPr lang="it-IT" sz="1400" strike="sngStrike" dirty="0" err="1"/>
              <a:t>memory</a:t>
            </a:r>
            <a:r>
              <a:rPr lang="it-IT" sz="1400" strike="sngStrike" dirty="0"/>
              <a:t>(performance / fast </a:t>
            </a:r>
            <a:r>
              <a:rPr lang="it-IT" sz="1400" strike="sngStrike" dirty="0" err="1"/>
              <a:t>unit</a:t>
            </a:r>
            <a:r>
              <a:rPr lang="it-IT" sz="1400" strike="sngStrike" dirty="0"/>
              <a:t> test </a:t>
            </a:r>
            <a:r>
              <a:rPr lang="it-IT" sz="1400" strike="sngStrike" dirty="0" err="1"/>
              <a:t>execution</a:t>
            </a:r>
            <a:r>
              <a:rPr lang="it-IT" sz="1400" strike="sngStrike" dirty="0"/>
              <a:t>/ </a:t>
            </a:r>
            <a:r>
              <a:rPr lang="it-IT" sz="1400" strike="sngStrike" dirty="0" err="1"/>
              <a:t>represent</a:t>
            </a:r>
            <a:r>
              <a:rPr lang="it-IT" sz="1400" strike="sngStrike" dirty="0"/>
              <a:t> </a:t>
            </a:r>
            <a:r>
              <a:rPr lang="it-IT" sz="1400" strike="sngStrike" dirty="0" err="1"/>
              <a:t>also</a:t>
            </a:r>
            <a:r>
              <a:rPr lang="it-IT" sz="1400" strike="sngStrike" dirty="0"/>
              <a:t> an </a:t>
            </a:r>
            <a:r>
              <a:rPr lang="it-IT" sz="1400" strike="sngStrike" dirty="0" err="1"/>
              <a:t>enforcement</a:t>
            </a:r>
            <a:r>
              <a:rPr lang="it-IT" sz="1400" strike="sngStrike" dirty="0"/>
              <a:t> of the database per service pattern</a:t>
            </a:r>
            <a:endParaRPr lang="it-IT" sz="1400" strike="sngStrike"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strike="sngStrike" dirty="0"/>
          </a:p>
          <a:p>
            <a:r>
              <a:rPr lang="it-IT" sz="2000" strike="sngStrike" dirty="0" err="1"/>
              <a:t>Flyway</a:t>
            </a:r>
            <a:r>
              <a:rPr lang="it-IT" sz="2000" strike="sngStrike" dirty="0"/>
              <a:t>: a database </a:t>
            </a:r>
            <a:r>
              <a:rPr lang="it-IT" sz="2000" strike="sngStrike" dirty="0" err="1"/>
              <a:t>migration</a:t>
            </a:r>
            <a:r>
              <a:rPr lang="it-IT" sz="2000" strike="sngStrike" dirty="0"/>
              <a:t> </a:t>
            </a:r>
            <a:r>
              <a:rPr lang="it-IT" sz="2000" strike="sngStrike" dirty="0" err="1"/>
              <a:t>tool</a:t>
            </a:r>
            <a:endParaRPr lang="it-IT" sz="2000" strike="sngStrike" dirty="0"/>
          </a:p>
          <a:p>
            <a:r>
              <a:rPr lang="it-IT" sz="2000" strike="sngStrike" dirty="0"/>
              <a:t>The Java </a:t>
            </a:r>
            <a:r>
              <a:rPr lang="it-IT" sz="2000" strike="sngStrike" dirty="0" err="1"/>
              <a:t>connector</a:t>
            </a:r>
            <a:r>
              <a:rPr lang="it-IT" sz="2000" strike="sngStrike" dirty="0"/>
              <a:t> for </a:t>
            </a:r>
            <a:r>
              <a:rPr lang="it-IT" sz="2000" strike="sngStrike" dirty="0" err="1"/>
              <a:t>MySQL</a:t>
            </a:r>
            <a:endParaRPr lang="it-IT" sz="2000" strike="sngStrike" dirty="0"/>
          </a:p>
          <a:p>
            <a:r>
              <a:rPr lang="it-IT" sz="2000" strike="sngStrike" dirty="0"/>
              <a:t>Starter Spring </a:t>
            </a:r>
            <a:r>
              <a:rPr lang="it-IT" sz="2000" strike="sngStrike" dirty="0" err="1"/>
              <a:t>Boot</a:t>
            </a:r>
            <a:r>
              <a:rPr lang="it-IT" sz="2000" strike="sngStrike" dirty="0"/>
              <a:t>  web  </a:t>
            </a:r>
            <a:r>
              <a:rPr lang="it-IT" sz="2000" strike="sngStrike" dirty="0" err="1"/>
              <a:t>capabilities</a:t>
            </a:r>
            <a:r>
              <a:rPr lang="it-IT" sz="2000" strike="sngStrike" dirty="0"/>
              <a:t>  </a:t>
            </a:r>
          </a:p>
          <a:p>
            <a:r>
              <a:rPr lang="it-IT" sz="2000" strike="sngStrike" dirty="0"/>
              <a:t>Spring </a:t>
            </a:r>
            <a:r>
              <a:rPr lang="it-IT" sz="2000" strike="sngStrike" dirty="0" err="1"/>
              <a:t>Boot</a:t>
            </a:r>
            <a:r>
              <a:rPr lang="it-IT" sz="2000" strike="sngStrike" dirty="0"/>
              <a:t> Data </a:t>
            </a:r>
            <a:r>
              <a:rPr lang="it-IT" sz="2000" strike="sngStrike" dirty="0" err="1"/>
              <a:t>rest</a:t>
            </a:r>
            <a:r>
              <a:rPr lang="it-IT" sz="2000" strike="sngStrike" dirty="0"/>
              <a:t>; for </a:t>
            </a:r>
            <a:r>
              <a:rPr lang="it-IT" sz="2000" strike="sngStrike" dirty="0" err="1"/>
              <a:t>developing</a:t>
            </a:r>
            <a:r>
              <a:rPr lang="it-IT" sz="2000" strike="sngStrike" dirty="0"/>
              <a:t> </a:t>
            </a:r>
            <a:r>
              <a:rPr lang="it-IT" sz="2000" strike="sngStrike" dirty="0" err="1"/>
              <a:t>rest</a:t>
            </a:r>
            <a:r>
              <a:rPr lang="it-IT" sz="2000" strike="sngStrike" dirty="0"/>
              <a:t> </a:t>
            </a:r>
            <a:r>
              <a:rPr lang="en-US" sz="2000" strike="sngStrike" dirty="0"/>
              <a:t>web services on top of data repositories</a:t>
            </a:r>
            <a:endParaRPr lang="it-IT" sz="2000" strike="sngStrike" dirty="0"/>
          </a:p>
          <a:p>
            <a:r>
              <a:rPr lang="it-IT" sz="2000" strike="sngStrike" dirty="0"/>
              <a:t>The JPA </a:t>
            </a:r>
            <a:r>
              <a:rPr lang="it-IT" sz="2000" strike="sngStrike" dirty="0" err="1"/>
              <a:t>specification</a:t>
            </a:r>
            <a:r>
              <a:rPr lang="it-IT" sz="2000" strike="sngStrike" dirty="0"/>
              <a:t> for data management in a </a:t>
            </a:r>
            <a:r>
              <a:rPr lang="it-IT" sz="2000" strike="sngStrike" dirty="0" err="1"/>
              <a:t>relational</a:t>
            </a:r>
            <a:r>
              <a:rPr lang="it-IT" sz="2000" strike="sngStrike" dirty="0"/>
              <a:t> database</a:t>
            </a:r>
          </a:p>
          <a:p>
            <a:r>
              <a:rPr lang="it-IT" sz="2000" strike="sngStrike" dirty="0"/>
              <a:t>The </a:t>
            </a:r>
            <a:r>
              <a:rPr lang="it-IT" sz="2000" strike="sngStrike" dirty="0" err="1"/>
              <a:t>libraries</a:t>
            </a:r>
            <a:r>
              <a:rPr lang="it-IT" sz="2000" strike="sngStrike" dirty="0"/>
              <a:t> for the </a:t>
            </a:r>
            <a:r>
              <a:rPr lang="it-IT" sz="2000" strike="sngStrike" dirty="0" err="1"/>
              <a:t>development</a:t>
            </a:r>
            <a:r>
              <a:rPr lang="it-IT" sz="2000" strike="sngStrike" dirty="0"/>
              <a:t> with an H2 database  </a:t>
            </a:r>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a:t>
            </a:r>
            <a:r>
              <a:rPr lang="it-IT" sz="2000" dirty="0" err="1" smtClean="0"/>
              <a:t>above</a:t>
            </a:r>
            <a:r>
              <a:rPr lang="it-IT" sz="2000" dirty="0" smtClean="0"/>
              <a:t> </a:t>
            </a:r>
            <a:r>
              <a:rPr lang="it-IT" sz="2000" baseline="0" dirty="0" smtClean="0"/>
              <a:t>the microservices package </a:t>
            </a:r>
            <a:r>
              <a:rPr lang="it-IT" sz="2000" baseline="0" dirty="0" err="1" smtClean="0"/>
              <a:t>details</a:t>
            </a:r>
            <a:endParaRPr lang="it-IT" sz="2000" baseline="0" dirty="0" smtClean="0"/>
          </a:p>
          <a:p>
            <a:r>
              <a:rPr lang="it-IT" sz="2000" strike="sngStrike" baseline="0" dirty="0" smtClean="0"/>
              <a:t>In the root package </a:t>
            </a:r>
            <a:r>
              <a:rPr lang="it-IT" sz="2000" strike="sngStrike" baseline="0" dirty="0" err="1" smtClean="0"/>
              <a:t>it</a:t>
            </a:r>
            <a:r>
              <a:rPr lang="it-IT" sz="2000" strike="sngStrike" baseline="0" dirty="0" smtClean="0"/>
              <a:t> </a:t>
            </a:r>
            <a:r>
              <a:rPr lang="it-IT" sz="2000" strike="sngStrike" baseline="0" dirty="0" err="1" smtClean="0"/>
              <a:t>has</a:t>
            </a:r>
            <a:r>
              <a:rPr lang="it-IT" sz="2000" strike="sngStrike" baseline="0" dirty="0" smtClean="0"/>
              <a:t> </a:t>
            </a:r>
            <a:r>
              <a:rPr lang="it-IT" sz="2000" strike="sngStrike" baseline="0" dirty="0" err="1" smtClean="0"/>
              <a:t>been</a:t>
            </a:r>
            <a:r>
              <a:rPr lang="it-IT" sz="2000" strike="sngStrike" baseline="0" dirty="0" smtClean="0"/>
              <a:t> </a:t>
            </a:r>
            <a:r>
              <a:rPr lang="it-IT" sz="2000" strike="sngStrike" baseline="0" dirty="0" err="1" smtClean="0"/>
              <a:t>implemented</a:t>
            </a:r>
            <a:r>
              <a:rPr lang="it-IT" sz="2000" strike="sngStrike" baseline="0" dirty="0" smtClean="0"/>
              <a:t> the Spring </a:t>
            </a:r>
            <a:r>
              <a:rPr lang="it-IT" sz="2000" strike="sngStrike" baseline="0" dirty="0" err="1" smtClean="0"/>
              <a:t>Boot</a:t>
            </a:r>
            <a:r>
              <a:rPr lang="it-IT" sz="2000" strike="sngStrike" baseline="0" dirty="0" smtClean="0"/>
              <a:t> </a:t>
            </a:r>
            <a:r>
              <a:rPr lang="it-IT" sz="2000" strike="sngStrike" baseline="0" dirty="0" err="1" smtClean="0"/>
              <a:t>Main</a:t>
            </a:r>
            <a:r>
              <a:rPr lang="it-IT" sz="2000" strike="sngStrike" baseline="0" dirty="0" smtClean="0"/>
              <a:t> </a:t>
            </a:r>
            <a:r>
              <a:rPr lang="it-IT" sz="2000" strike="sngStrike" baseline="0" dirty="0" err="1" smtClean="0"/>
              <a:t>class</a:t>
            </a:r>
            <a:endParaRPr lang="it-IT" sz="2000" strike="sngStrike" baseline="0" dirty="0" smtClean="0"/>
          </a:p>
          <a:p>
            <a:r>
              <a:rPr lang="it-IT" sz="2000" strike="sngStrike" baseline="0" dirty="0" smtClean="0"/>
              <a:t>The </a:t>
            </a:r>
            <a:r>
              <a:rPr lang="it-IT" sz="2000" strike="sngStrike" baseline="0" dirty="0" err="1" smtClean="0"/>
              <a:t>other</a:t>
            </a:r>
            <a:r>
              <a:rPr lang="it-IT" sz="2000" strike="sngStrike" baseline="0" dirty="0" smtClean="0"/>
              <a:t> </a:t>
            </a:r>
            <a:r>
              <a:rPr lang="it-IT" sz="2000" strike="sngStrike" baseline="0" dirty="0" err="1" smtClean="0"/>
              <a:t>packages</a:t>
            </a:r>
            <a:r>
              <a:rPr lang="it-IT" sz="2000" strike="sngStrike" baseline="0" dirty="0" smtClean="0"/>
              <a:t> </a:t>
            </a:r>
            <a:r>
              <a:rPr lang="it-IT" sz="2000" strike="sngStrike" baseline="0" dirty="0" err="1" smtClean="0"/>
              <a:t>represents</a:t>
            </a:r>
            <a:r>
              <a:rPr lang="it-IT" sz="2000" strike="sngStrike" baseline="0" dirty="0" smtClean="0"/>
              <a:t> the </a:t>
            </a:r>
          </a:p>
          <a:p>
            <a:r>
              <a:rPr lang="it-IT" sz="2000" strike="sngStrike" baseline="0" dirty="0" smtClean="0"/>
              <a:t>	JPA </a:t>
            </a:r>
            <a:r>
              <a:rPr lang="it-IT" sz="2000" strike="sngStrike" baseline="0" dirty="0" err="1" smtClean="0"/>
              <a:t>reposisories</a:t>
            </a:r>
            <a:r>
              <a:rPr lang="it-IT" sz="2000" strike="sngStrike" baseline="0" dirty="0" smtClean="0"/>
              <a:t>, </a:t>
            </a:r>
          </a:p>
          <a:p>
            <a:r>
              <a:rPr lang="it-IT" sz="2000" strike="sngStrike" baseline="0" dirty="0" smtClean="0"/>
              <a:t>	the domain </a:t>
            </a:r>
            <a:r>
              <a:rPr lang="it-IT" sz="2000" strike="sngStrike" baseline="0" dirty="0" err="1" smtClean="0"/>
              <a:t>classes</a:t>
            </a:r>
            <a:endParaRPr lang="it-IT" sz="2000" strike="sngStrike" baseline="0" dirty="0" smtClean="0"/>
          </a:p>
          <a:p>
            <a:r>
              <a:rPr lang="it-IT" sz="2000" strike="sngStrike" baseline="0" dirty="0" smtClean="0"/>
              <a:t>	The web package </a:t>
            </a:r>
            <a:r>
              <a:rPr lang="it-IT" sz="2000" strike="sngStrike" baseline="0" dirty="0" err="1" smtClean="0"/>
              <a:t>incapsulates</a:t>
            </a:r>
            <a:r>
              <a:rPr lang="it-IT" sz="2000" strike="sngStrike" baseline="0" dirty="0" smtClean="0"/>
              <a:t> the </a:t>
            </a:r>
            <a:r>
              <a:rPr lang="it-IT" sz="2000" strike="sngStrike" baseline="0" dirty="0" err="1" smtClean="0"/>
              <a:t>rest</a:t>
            </a:r>
            <a:r>
              <a:rPr lang="it-IT" sz="2000" strike="sngStrike" baseline="0" dirty="0" smtClean="0"/>
              <a:t> API </a:t>
            </a:r>
            <a:r>
              <a:rPr lang="it-IT" sz="2000" strike="sngStrike" baseline="0" dirty="0" err="1" smtClean="0"/>
              <a:t>implementation</a:t>
            </a:r>
            <a:r>
              <a:rPr lang="it-IT" sz="2000" strike="sngStrike" baseline="0" dirty="0" smtClean="0"/>
              <a:t>, </a:t>
            </a:r>
            <a:r>
              <a:rPr lang="it-IT" sz="2000" strike="sngStrike" baseline="0" dirty="0" err="1" smtClean="0"/>
              <a:t>provided</a:t>
            </a:r>
            <a:r>
              <a:rPr lang="it-IT" sz="2000" strike="sngStrike"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Pictured</a:t>
            </a:r>
            <a:r>
              <a:rPr lang="it-IT" sz="2000" baseline="0" dirty="0" smtClean="0"/>
              <a:t> </a:t>
            </a:r>
            <a:r>
              <a:rPr lang="it-IT" sz="2000" baseline="0" dirty="0" err="1" smtClean="0"/>
              <a:t>above</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strike="noStrike" dirty="0" err="1" smtClean="0"/>
              <a:t>As</a:t>
            </a:r>
            <a:r>
              <a:rPr lang="it-IT" sz="2000" strike="noStrike" dirty="0" smtClean="0"/>
              <a:t> </a:t>
            </a:r>
            <a:r>
              <a:rPr lang="it-IT" sz="2000" strike="noStrike" dirty="0" err="1" smtClean="0"/>
              <a:t>shown</a:t>
            </a:r>
            <a:r>
              <a:rPr lang="it-IT" sz="2000" strike="noStrike" dirty="0" smtClean="0"/>
              <a:t> </a:t>
            </a:r>
            <a:r>
              <a:rPr lang="it-IT" sz="2000" strike="noStrike" dirty="0" err="1" smtClean="0"/>
              <a:t>it</a:t>
            </a:r>
            <a:r>
              <a:rPr lang="it-IT" sz="2000" strike="noStrike" dirty="0" smtClean="0"/>
              <a:t> </a:t>
            </a:r>
            <a:r>
              <a:rPr lang="it-IT" sz="2000" strike="noStrike" dirty="0" err="1" smtClean="0"/>
              <a:t>uses</a:t>
            </a:r>
            <a:r>
              <a:rPr lang="it-IT" sz="2000" strike="noStrike" dirty="0" smtClean="0"/>
              <a:t> the data </a:t>
            </a:r>
            <a:r>
              <a:rPr lang="it-IT" sz="2000" strike="noStrike" dirty="0" err="1" smtClean="0"/>
              <a:t>access</a:t>
            </a:r>
            <a:r>
              <a:rPr lang="it-IT" sz="2000" strike="noStrike" dirty="0" smtClean="0"/>
              <a:t> </a:t>
            </a:r>
            <a:r>
              <a:rPr lang="it-IT" sz="2000" strike="noStrike" dirty="0" err="1" smtClean="0"/>
              <a:t>method</a:t>
            </a:r>
            <a:r>
              <a:rPr lang="it-IT" sz="2000" strike="noStrike" dirty="0" smtClean="0"/>
              <a:t> </a:t>
            </a:r>
            <a:r>
              <a:rPr lang="it-IT" sz="2000" strike="noStrike" dirty="0" err="1" smtClean="0"/>
              <a:t>provided</a:t>
            </a:r>
            <a:r>
              <a:rPr lang="it-IT" sz="2000" strike="noStrike" dirty="0" smtClean="0"/>
              <a:t> by the JPA </a:t>
            </a:r>
            <a:r>
              <a:rPr lang="it-IT" sz="2000" strike="noStrike" dirty="0" err="1" smtClean="0"/>
              <a:t>repositories</a:t>
            </a:r>
            <a:r>
              <a:rPr lang="it-IT" sz="2000" strike="noStrike" dirty="0" smtClean="0"/>
              <a:t>.</a:t>
            </a:r>
          </a:p>
          <a:p>
            <a:r>
              <a:rPr lang="it-IT" sz="2000" strike="sngStrike" baseline="0" dirty="0" smtClean="0"/>
              <a:t> the </a:t>
            </a:r>
            <a:r>
              <a:rPr lang="it-IT" sz="2000" strike="sngStrike" dirty="0" smtClean="0"/>
              <a:t>SAVE And Flush JPA </a:t>
            </a:r>
            <a:r>
              <a:rPr lang="it-IT" sz="2000" strike="sngStrike" dirty="0" err="1" smtClean="0"/>
              <a:t>method</a:t>
            </a:r>
            <a:r>
              <a:rPr lang="it-IT" sz="2000" strike="sngStrike" dirty="0" smtClean="0"/>
              <a:t> </a:t>
            </a:r>
            <a:r>
              <a:rPr lang="it-IT" sz="2000" strike="sngStrike" dirty="0" err="1" smtClean="0"/>
              <a:t>that</a:t>
            </a:r>
            <a:r>
              <a:rPr lang="it-IT" sz="2000" strike="sngStrike" dirty="0" smtClean="0"/>
              <a:t> persiste the domain</a:t>
            </a:r>
            <a:r>
              <a:rPr lang="it-IT" sz="2000" strike="sngStrike" baseline="0" dirty="0" smtClean="0"/>
              <a:t> </a:t>
            </a:r>
            <a:r>
              <a:rPr lang="it-IT" sz="2000" strike="sngStrike" dirty="0" err="1" smtClean="0"/>
              <a:t>class</a:t>
            </a:r>
            <a:r>
              <a:rPr lang="it-IT" sz="2000" strike="sngStrike" dirty="0" smtClean="0"/>
              <a:t>) </a:t>
            </a:r>
            <a:r>
              <a:rPr lang="it-IT" sz="2000" strike="sngStrike" baseline="0" dirty="0" smtClean="0"/>
              <a:t> </a:t>
            </a:r>
            <a:endParaRPr lang="it-IT" sz="2000" strike="sngStrike" dirty="0" smtClean="0"/>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specilized</a:t>
            </a:r>
            <a:r>
              <a:rPr lang="it-IT" sz="2000" dirty="0" smtClean="0"/>
              <a:t> </a:t>
            </a:r>
            <a:r>
              <a:rPr lang="it-IT" sz="2000" dirty="0" err="1" smtClean="0"/>
              <a:t>properties</a:t>
            </a:r>
            <a:r>
              <a:rPr lang="it-IT" sz="2000" dirty="0" smtClean="0"/>
              <a:t> file for H2 and </a:t>
            </a:r>
            <a:r>
              <a:rPr lang="it-IT" sz="2000" dirty="0" err="1" smtClean="0"/>
              <a:t>MySql</a:t>
            </a:r>
            <a:r>
              <a:rPr lang="it-IT" sz="2000" dirty="0" smtClean="0"/>
              <a:t> </a:t>
            </a:r>
          </a:p>
          <a:p>
            <a:endParaRPr lang="it-IT" sz="2000" dirty="0" smtClean="0"/>
          </a:p>
          <a:p>
            <a:r>
              <a:rPr lang="it-IT" sz="2000" dirty="0" err="1" smtClean="0"/>
              <a:t>This</a:t>
            </a:r>
            <a:r>
              <a:rPr lang="it-IT" sz="2000" dirty="0" smtClean="0"/>
              <a:t> shows alse</a:t>
            </a:r>
            <a:r>
              <a:rPr lang="it-IT" sz="2000" baseline="0" dirty="0" smtClean="0"/>
              <a:t> </a:t>
            </a:r>
            <a:r>
              <a:rPr lang="it-IT" sz="2000" baseline="0" dirty="0" err="1" smtClean="0"/>
              <a:t>that</a:t>
            </a:r>
            <a:r>
              <a:rPr lang="it-IT" sz="2000" baseline="0" dirty="0" smtClean="0"/>
              <a:t> </a:t>
            </a:r>
            <a:r>
              <a:rPr lang="it-IT" sz="2000" baseline="0" dirty="0" err="1" smtClean="0"/>
              <a:t>we</a:t>
            </a:r>
            <a:r>
              <a:rPr lang="it-IT" sz="2000" baseline="0" dirty="0" smtClean="0"/>
              <a:t> </a:t>
            </a:r>
            <a:r>
              <a:rPr lang="it-IT" sz="2000" baseline="0" dirty="0" err="1" smtClean="0"/>
              <a:t>adopting</a:t>
            </a:r>
            <a:r>
              <a:rPr lang="it-IT" sz="2000" baseline="0" dirty="0" smtClean="0"/>
              <a:t> the</a:t>
            </a:r>
            <a:r>
              <a:rPr lang="it-IT" sz="2000" dirty="0" smtClean="0"/>
              <a:t> «schema per service» pattern</a:t>
            </a:r>
          </a:p>
          <a:p>
            <a:endParaRPr lang="it-IT" sz="2000" dirty="0" smtClean="0"/>
          </a:p>
          <a:p>
            <a:pPr defTabSz="947607">
              <a:defRPr/>
            </a:pPr>
            <a:r>
              <a:rPr lang="it-IT" sz="2000" dirty="0"/>
              <a:t>In the demo </a:t>
            </a:r>
            <a:r>
              <a:rPr lang="it-IT" sz="2000" dirty="0" err="1"/>
              <a:t>it</a:t>
            </a:r>
            <a:r>
              <a:rPr lang="it-IT" sz="2000" dirty="0"/>
              <a:t> </a:t>
            </a:r>
            <a:r>
              <a:rPr lang="it-IT" sz="2000" dirty="0" err="1"/>
              <a:t>will</a:t>
            </a:r>
            <a:r>
              <a:rPr lang="it-IT" sz="2000" dirty="0"/>
              <a:t> be </a:t>
            </a:r>
            <a:r>
              <a:rPr lang="it-IT" sz="2000" dirty="0" err="1"/>
              <a:t>shown</a:t>
            </a:r>
            <a:r>
              <a:rPr lang="it-IT" sz="2000" dirty="0"/>
              <a:t> the </a:t>
            </a:r>
            <a:r>
              <a:rPr lang="it-IT" sz="2000" dirty="0" err="1"/>
              <a:t>invariant</a:t>
            </a:r>
            <a:r>
              <a:rPr lang="it-IT" sz="2000" dirty="0"/>
              <a:t> </a:t>
            </a:r>
            <a:r>
              <a:rPr lang="it-IT" sz="2000" dirty="0" err="1"/>
              <a:t>access</a:t>
            </a:r>
            <a:r>
              <a:rPr lang="it-IT" sz="2000" dirty="0"/>
              <a:t> </a:t>
            </a:r>
            <a:r>
              <a:rPr lang="it-IT" sz="2000" dirty="0" err="1"/>
              <a:t>implementation</a:t>
            </a:r>
            <a:r>
              <a:rPr lang="it-IT" sz="2000" dirty="0"/>
              <a:t> of the </a:t>
            </a:r>
            <a:r>
              <a:rPr lang="it-IT" sz="2000" dirty="0" err="1"/>
              <a:t>two</a:t>
            </a:r>
            <a:r>
              <a:rPr lang="it-IT" sz="2000" dirty="0"/>
              <a:t> database </a:t>
            </a:r>
            <a:r>
              <a:rPr lang="it-IT" sz="2000" dirty="0" err="1"/>
              <a:t>engines</a:t>
            </a:r>
            <a:r>
              <a:rPr lang="it-IT" sz="2000" dirty="0"/>
              <a: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[VELOCE]</a:t>
            </a:r>
          </a:p>
          <a:p>
            <a:r>
              <a:rPr lang="it-IT" sz="2000" dirty="0" smtClean="0"/>
              <a:t>The </a:t>
            </a:r>
            <a:r>
              <a:rPr lang="it-IT" sz="2000" dirty="0" err="1" smtClean="0"/>
              <a:t>following</a:t>
            </a:r>
            <a:r>
              <a:rPr lang="it-IT" sz="2000" dirty="0" smtClean="0"/>
              <a:t> </a:t>
            </a:r>
            <a:r>
              <a:rPr lang="it-IT" sz="2000" dirty="0" err="1" smtClean="0"/>
              <a:t>three</a:t>
            </a:r>
            <a:r>
              <a:rPr lang="it-IT" sz="2000" dirty="0" smtClean="0"/>
              <a:t> </a:t>
            </a:r>
            <a:r>
              <a:rPr lang="it-IT" sz="2000" dirty="0" err="1" smtClean="0"/>
              <a:t>slides</a:t>
            </a:r>
            <a:r>
              <a:rPr lang="it-IT" sz="2000" dirty="0" smtClean="0"/>
              <a:t> shows some </a:t>
            </a:r>
            <a:r>
              <a:rPr lang="it-IT" sz="2000" dirty="0" err="1" smtClean="0"/>
              <a:t>evidence</a:t>
            </a:r>
            <a:r>
              <a:rPr lang="it-IT" sz="2000" dirty="0" smtClean="0"/>
              <a:t> </a:t>
            </a:r>
            <a:r>
              <a:rPr lang="it-IT" sz="2000" dirty="0" err="1" smtClean="0"/>
              <a:t>during</a:t>
            </a:r>
            <a:r>
              <a:rPr lang="it-IT" sz="2000" dirty="0" smtClean="0"/>
              <a:t> the start</a:t>
            </a:r>
            <a:r>
              <a:rPr lang="it-IT" sz="2000" baseline="0" dirty="0" smtClean="0"/>
              <a:t> up of the service</a:t>
            </a:r>
            <a:endParaRPr lang="it-IT" sz="2000" dirty="0" smtClean="0"/>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starting</a:t>
            </a:r>
            <a:r>
              <a:rPr lang="it-IT" sz="2000" baseline="0" dirty="0" smtClean="0"/>
              <a:t> up of the web container </a:t>
            </a:r>
          </a:p>
          <a:p>
            <a:endParaRPr lang="it-IT" sz="2000" baseline="0" dirty="0" smtClean="0"/>
          </a:p>
          <a:p>
            <a:r>
              <a:rPr lang="it-IT" sz="2000" baseline="0" dirty="0" smtClean="0"/>
              <a:t>And </a:t>
            </a:r>
            <a:r>
              <a:rPr lang="it-IT" sz="2000" baseline="0" dirty="0" err="1" smtClean="0"/>
              <a:t>those</a:t>
            </a:r>
            <a:r>
              <a:rPr lang="it-IT" sz="2000" baseline="0" dirty="0" smtClean="0"/>
              <a:t> </a:t>
            </a:r>
            <a:r>
              <a:rPr lang="it-IT" sz="2000" baseline="0" dirty="0" err="1" smtClean="0"/>
              <a:t>about</a:t>
            </a:r>
            <a:r>
              <a:rPr lang="it-IT" sz="2000" baseline="0" dirty="0" smtClean="0"/>
              <a:t> the </a:t>
            </a:r>
            <a:r>
              <a:rPr lang="it-IT" sz="2000" baseline="0" dirty="0" err="1" smtClean="0"/>
              <a:t>Flyway</a:t>
            </a:r>
            <a:r>
              <a:rPr lang="it-IT" sz="2000" baseline="0" dirty="0" smtClean="0"/>
              <a:t> database </a:t>
            </a:r>
            <a:r>
              <a:rPr lang="it-IT" sz="2000" baseline="0" dirty="0" err="1" smtClean="0"/>
              <a:t>migration</a:t>
            </a:r>
            <a:r>
              <a:rPr lang="it-IT" sz="2000" baseline="0" dirty="0" smtClean="0"/>
              <a:t> </a:t>
            </a:r>
            <a:r>
              <a:rPr lang="it-IT" sz="2000" baseline="0" dirty="0" err="1" smtClean="0"/>
              <a:t>tool</a:t>
            </a:r>
            <a:r>
              <a:rPr lang="it-IT" sz="20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2000" dirty="0" smtClean="0"/>
              <a:t>[VELOCE]</a:t>
            </a:r>
          </a:p>
          <a:p>
            <a:r>
              <a:rPr lang="it-IT" sz="2000" dirty="0" err="1" smtClean="0"/>
              <a:t>Picured</a:t>
            </a:r>
            <a:r>
              <a:rPr lang="it-IT" sz="2000" dirty="0" smtClean="0"/>
              <a:t> </a:t>
            </a:r>
            <a:r>
              <a:rPr lang="it-IT" sz="2000" dirty="0" err="1" smtClean="0"/>
              <a:t>above</a:t>
            </a:r>
            <a:r>
              <a:rPr lang="it-IT" sz="2000" baseline="0" dirty="0" smtClean="0"/>
              <a:t> are </a:t>
            </a:r>
            <a:r>
              <a:rPr lang="it-IT" sz="2000" baseline="0" dirty="0" err="1" smtClean="0"/>
              <a:t>shown</a:t>
            </a:r>
            <a:r>
              <a:rPr lang="it-IT" sz="2000" baseline="0" dirty="0" smtClean="0"/>
              <a:t> the REST </a:t>
            </a:r>
            <a:r>
              <a:rPr lang="it-IT" sz="2000" baseline="0" dirty="0" err="1" smtClean="0"/>
              <a:t>methods</a:t>
            </a:r>
            <a:r>
              <a:rPr lang="it-IT" sz="2000" baseline="0" dirty="0" smtClean="0"/>
              <a:t> </a:t>
            </a:r>
            <a:r>
              <a:rPr lang="it-IT" sz="2000" baseline="0" dirty="0" err="1" smtClean="0"/>
              <a:t>that</a:t>
            </a:r>
            <a:r>
              <a:rPr lang="it-IT" sz="2000" baseline="0" dirty="0" smtClean="0"/>
              <a:t> </a:t>
            </a:r>
            <a:r>
              <a:rPr lang="it-IT" sz="2000" baseline="0" dirty="0" err="1" smtClean="0"/>
              <a:t>achieve</a:t>
            </a:r>
            <a:r>
              <a:rPr lang="it-IT" sz="2000" baseline="0" dirty="0" smtClean="0"/>
              <a:t> the API of </a:t>
            </a:r>
            <a:r>
              <a:rPr lang="it-IT" sz="2000" baseline="0" dirty="0" err="1" smtClean="0"/>
              <a:t>this</a:t>
            </a:r>
            <a:r>
              <a:rPr lang="it-IT" sz="2000" baseline="0" dirty="0" smtClean="0"/>
              <a:t> service </a:t>
            </a:r>
          </a:p>
          <a:p>
            <a:r>
              <a:rPr lang="it-IT" sz="2000" strike="sngStrike" baseline="0" dirty="0" smtClean="0"/>
              <a:t> </a:t>
            </a:r>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Then</a:t>
            </a:r>
            <a:r>
              <a:rPr lang="it-IT" sz="2000" dirty="0" smtClean="0"/>
              <a:t> </a:t>
            </a:r>
            <a:r>
              <a:rPr lang="it-IT" sz="2000" dirty="0" err="1" smtClean="0"/>
              <a:t>we</a:t>
            </a:r>
            <a:r>
              <a:rPr lang="it-IT" sz="2000" dirty="0" smtClean="0"/>
              <a:t> can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details</a:t>
            </a:r>
            <a:r>
              <a:rPr lang="it-IT" sz="2000" baseline="0" dirty="0" smtClean="0"/>
              <a:t> </a:t>
            </a:r>
            <a:r>
              <a:rPr lang="it-IT" sz="2000" baseline="0" dirty="0" err="1" smtClean="0"/>
              <a:t>about</a:t>
            </a:r>
            <a:r>
              <a:rPr lang="it-IT" sz="2000" baseline="0" dirty="0" smtClean="0"/>
              <a:t> </a:t>
            </a:r>
            <a:r>
              <a:rPr lang="it-IT" sz="2000" baseline="0" dirty="0" err="1" smtClean="0"/>
              <a:t>starting</a:t>
            </a:r>
            <a:r>
              <a:rPr lang="it-IT" sz="2000" baseline="0" dirty="0" smtClean="0"/>
              <a:t> up of the web container  </a:t>
            </a:r>
          </a:p>
          <a:p>
            <a:pPr marL="236901" indent="-236901">
              <a:buAutoNum type="arabicParenR"/>
            </a:pPr>
            <a:r>
              <a:rPr lang="it-IT" sz="2000" baseline="0" dirty="0" smtClean="0"/>
              <a:t>The </a:t>
            </a:r>
            <a:r>
              <a:rPr lang="it-IT" sz="2000" baseline="0" dirty="0" err="1" smtClean="0"/>
              <a:t>datasource</a:t>
            </a:r>
            <a:r>
              <a:rPr lang="it-IT" sz="2000" baseline="0" dirty="0" smtClean="0"/>
              <a:t> connection   </a:t>
            </a:r>
          </a:p>
          <a:p>
            <a:pPr marL="236901" indent="-236901">
              <a:buAutoNum type="arabicParenR"/>
            </a:pPr>
            <a:r>
              <a:rPr lang="it-IT" sz="2000" baseline="0" dirty="0" err="1" smtClean="0"/>
              <a:t>Finally</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correct</a:t>
            </a:r>
            <a:r>
              <a:rPr lang="it-IT" sz="2000" baseline="0" dirty="0" smtClean="0"/>
              <a:t> </a:t>
            </a:r>
            <a:r>
              <a:rPr lang="it-IT" sz="2000" baseline="0" dirty="0" err="1" smtClean="0"/>
              <a:t>starting</a:t>
            </a:r>
            <a:r>
              <a:rPr lang="it-IT" sz="2000" baseline="0" dirty="0" smtClean="0"/>
              <a:t> up of </a:t>
            </a:r>
            <a:r>
              <a:rPr lang="it-IT" sz="2000" baseline="0" dirty="0" err="1" smtClean="0"/>
              <a:t>this</a:t>
            </a:r>
            <a:r>
              <a:rPr lang="it-IT" sz="2000" baseline="0" dirty="0" smtClean="0"/>
              <a:t>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r>
              <a:rPr lang="en-US" sz="2000" baseline="0" dirty="0" smtClean="0"/>
              <a:t>[NEXT]</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pPr defTabSz="947607">
              <a:defRPr/>
            </a:pPr>
            <a:r>
              <a:rPr lang="it-IT" sz="2000" baseline="0" dirty="0" smtClean="0"/>
              <a:t>[SEQUENCE]</a:t>
            </a:r>
          </a:p>
          <a:p>
            <a:pPr defTabSz="947607">
              <a:defRPr/>
            </a:pPr>
            <a:r>
              <a:rPr lang="it-IT" sz="2000" baseline="0" dirty="0" smtClean="0"/>
              <a:t>once the </a:t>
            </a:r>
            <a:r>
              <a:rPr lang="it-IT" sz="2000" baseline="0" dirty="0" err="1" smtClean="0"/>
              <a:t>developers</a:t>
            </a:r>
            <a:r>
              <a:rPr lang="it-IT" sz="2000" baseline="0" dirty="0" smtClean="0"/>
              <a:t> </a:t>
            </a:r>
            <a:r>
              <a:rPr lang="it-IT" sz="2000" baseline="0" dirty="0" err="1" smtClean="0"/>
              <a:t>have</a:t>
            </a:r>
            <a:r>
              <a:rPr lang="it-IT" sz="2000" baseline="0" dirty="0" smtClean="0"/>
              <a:t> </a:t>
            </a:r>
            <a:r>
              <a:rPr lang="it-IT" sz="2000" baseline="0" dirty="0" err="1" smtClean="0"/>
              <a:t>finished</a:t>
            </a:r>
            <a:r>
              <a:rPr lang="it-IT" sz="2000" baseline="0" dirty="0" smtClean="0"/>
              <a:t> </a:t>
            </a:r>
            <a:r>
              <a:rPr lang="it-IT" sz="2000" baseline="0" dirty="0" err="1" smtClean="0"/>
              <a:t>their</a:t>
            </a:r>
            <a:r>
              <a:rPr lang="it-IT" sz="2000" baseline="0" dirty="0" smtClean="0"/>
              <a:t> task of </a:t>
            </a:r>
            <a:r>
              <a:rPr lang="it-IT" sz="2000" baseline="0" dirty="0" err="1" smtClean="0"/>
              <a:t>committing</a:t>
            </a:r>
            <a:r>
              <a:rPr lang="it-IT" sz="2000" baseline="0" dirty="0" smtClean="0"/>
              <a:t> the </a:t>
            </a:r>
            <a:r>
              <a:rPr lang="it-IT" sz="2000" baseline="0" dirty="0" err="1" smtClean="0"/>
              <a:t>commit</a:t>
            </a:r>
            <a:r>
              <a:rPr lang="it-IT" sz="2000" baseline="0" dirty="0" smtClean="0"/>
              <a:t> master merge </a:t>
            </a:r>
            <a:r>
              <a:rPr lang="it-IT" sz="2000" baseline="0" dirty="0" err="1" smtClean="0"/>
              <a:t>their</a:t>
            </a:r>
            <a:r>
              <a:rPr lang="it-IT" sz="2000" baseline="0" dirty="0" smtClean="0"/>
              <a:t> code </a:t>
            </a:r>
            <a:r>
              <a:rPr lang="it-IT" sz="2000" baseline="0" dirty="0" err="1" smtClean="0"/>
              <a:t>into</a:t>
            </a:r>
            <a:r>
              <a:rPr lang="it-IT" sz="2000" baseline="0" dirty="0" smtClean="0"/>
              <a:t> an </a:t>
            </a:r>
            <a:r>
              <a:rPr lang="it-IT" sz="2000" baseline="0" dirty="0" err="1" smtClean="0"/>
              <a:t>integration</a:t>
            </a:r>
            <a:r>
              <a:rPr lang="it-IT" sz="2000" baseline="0" dirty="0" smtClean="0"/>
              <a:t> </a:t>
            </a:r>
            <a:r>
              <a:rPr lang="it-IT" sz="2000" baseline="0" dirty="0" err="1" smtClean="0"/>
              <a:t>branch</a:t>
            </a:r>
            <a:r>
              <a:rPr lang="it-IT" sz="2000" baseline="0" dirty="0" smtClean="0"/>
              <a:t> building the </a:t>
            </a:r>
            <a:r>
              <a:rPr lang="it-IT" sz="2000" baseline="0" dirty="0" err="1" smtClean="0"/>
              <a:t>executable</a:t>
            </a:r>
            <a:r>
              <a:rPr lang="it-IT" sz="2000" baseline="0" dirty="0" smtClean="0"/>
              <a:t> </a:t>
            </a:r>
            <a:r>
              <a:rPr lang="it-IT" sz="2000" baseline="0" dirty="0" err="1" smtClean="0"/>
              <a:t>artifacts</a:t>
            </a:r>
            <a:r>
              <a:rPr lang="it-IT" sz="2000" baseline="0" dirty="0" smtClean="0"/>
              <a:t>. </a:t>
            </a:r>
          </a:p>
          <a:p>
            <a:pPr defTabSz="947607">
              <a:defRPr/>
            </a:pPr>
            <a:r>
              <a:rPr lang="it-IT" sz="2000" baseline="0" dirty="0" err="1" smtClean="0"/>
              <a:t>Then</a:t>
            </a:r>
            <a:r>
              <a:rPr lang="it-IT" sz="2000" baseline="0" dirty="0" smtClean="0"/>
              <a:t> he </a:t>
            </a:r>
            <a:r>
              <a:rPr lang="it-IT" sz="2000" baseline="0" dirty="0" err="1" smtClean="0"/>
              <a:t>requests</a:t>
            </a:r>
            <a:r>
              <a:rPr lang="it-IT" sz="2000" baseline="0" dirty="0" smtClean="0"/>
              <a:t> the building of an image from </a:t>
            </a:r>
            <a:r>
              <a:rPr lang="it-IT" sz="2000" baseline="0" dirty="0" err="1" smtClean="0"/>
              <a:t>Docker</a:t>
            </a:r>
            <a:r>
              <a:rPr lang="it-IT" sz="2000" baseline="0" dirty="0" smtClean="0"/>
              <a:t>. </a:t>
            </a:r>
          </a:p>
          <a:p>
            <a:pPr defTabSz="947607">
              <a:defRPr/>
            </a:pPr>
            <a:r>
              <a:rPr lang="it-IT" sz="2000" baseline="0" dirty="0" smtClean="0"/>
              <a:t>Once the image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completed</a:t>
            </a:r>
            <a:r>
              <a:rPr lang="it-IT" sz="2000" baseline="0" dirty="0" smtClean="0"/>
              <a:t>, he </a:t>
            </a:r>
            <a:r>
              <a:rPr lang="it-IT" sz="2000" baseline="0" dirty="0" err="1" smtClean="0"/>
              <a:t>runs</a:t>
            </a:r>
            <a:r>
              <a:rPr lang="it-IT" sz="2000" baseline="0" dirty="0" smtClean="0"/>
              <a:t> the container in </a:t>
            </a:r>
            <a:r>
              <a:rPr lang="it-IT" sz="2000" baseline="0" dirty="0" err="1" smtClean="0"/>
              <a:t>order</a:t>
            </a:r>
            <a:r>
              <a:rPr lang="it-IT" sz="2000" baseline="0" dirty="0" smtClean="0"/>
              <a:t> to </a:t>
            </a:r>
            <a:r>
              <a:rPr lang="it-IT" sz="2000" baseline="0" dirty="0" err="1" smtClean="0"/>
              <a:t>execute</a:t>
            </a:r>
            <a:r>
              <a:rPr lang="it-IT" sz="2000" baseline="0" dirty="0" smtClean="0"/>
              <a:t> and </a:t>
            </a:r>
            <a:r>
              <a:rPr lang="it-IT" sz="2000" baseline="0" dirty="0" err="1" smtClean="0"/>
              <a:t>carry</a:t>
            </a:r>
            <a:r>
              <a:rPr lang="it-IT" sz="2000" baseline="0" dirty="0" smtClean="0"/>
              <a:t> out the </a:t>
            </a:r>
            <a:r>
              <a:rPr lang="it-IT" sz="2000" baseline="0" dirty="0" err="1" smtClean="0"/>
              <a:t>integration</a:t>
            </a:r>
            <a:r>
              <a:rPr lang="it-IT" sz="2000" baseline="0" dirty="0" smtClean="0"/>
              <a:t> test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the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a:t>List of </a:t>
            </a:r>
            <a:r>
              <a:rPr lang="it-IT" sz="1600" dirty="0" err="1"/>
              <a:t>available</a:t>
            </a:r>
            <a:r>
              <a:rPr lang="it-IT" sz="1600" dirty="0"/>
              <a:t> </a:t>
            </a:r>
            <a:r>
              <a:rPr lang="it-IT" sz="1600" dirty="0" smtClean="0"/>
              <a:t>images in the </a:t>
            </a:r>
            <a:r>
              <a:rPr lang="it-IT" sz="1600" dirty="0" err="1" smtClean="0"/>
              <a:t>system</a:t>
            </a:r>
            <a:endParaRPr lang="it-IT" sz="1600" dirty="0"/>
          </a:p>
          <a:p>
            <a:pPr lvl="1"/>
            <a:r>
              <a:rPr lang="it-IT" sz="1600" dirty="0" err="1" smtClean="0"/>
              <a:t>We</a:t>
            </a:r>
            <a:r>
              <a:rPr lang="it-IT" sz="1600" dirty="0" smtClean="0"/>
              <a:t> </a:t>
            </a:r>
            <a:r>
              <a:rPr lang="it-IT" sz="1600" dirty="0" err="1" smtClean="0"/>
              <a:t>have</a:t>
            </a:r>
            <a:r>
              <a:rPr lang="it-IT" sz="1600" dirty="0" smtClean="0"/>
              <a:t> </a:t>
            </a:r>
            <a:r>
              <a:rPr lang="it-IT" sz="1600" dirty="0" err="1" smtClean="0"/>
              <a:t>Two</a:t>
            </a:r>
            <a:r>
              <a:rPr lang="it-IT" sz="1600" dirty="0" smtClean="0"/>
              <a:t> </a:t>
            </a:r>
            <a:r>
              <a:rPr lang="it-IT" sz="1600" dirty="0"/>
              <a:t>base </a:t>
            </a:r>
            <a:r>
              <a:rPr lang="it-IT" sz="1600" dirty="0" smtClean="0"/>
              <a:t>images:</a:t>
            </a:r>
            <a:endParaRPr lang="it-IT" sz="1600" dirty="0"/>
          </a:p>
          <a:p>
            <a:pPr lvl="2"/>
            <a:r>
              <a:rPr lang="it-IT" sz="1600" dirty="0"/>
              <a:t>Java</a:t>
            </a:r>
          </a:p>
          <a:p>
            <a:pPr lvl="2"/>
            <a:r>
              <a:rPr lang="it-IT" sz="1600" dirty="0" err="1" smtClean="0"/>
              <a:t>MySql</a:t>
            </a:r>
            <a:endParaRPr lang="it-IT" sz="1600" dirty="0"/>
          </a:p>
          <a:p>
            <a:pPr lvl="1"/>
            <a:r>
              <a:rPr lang="it-IT" sz="1600" dirty="0" err="1" smtClean="0"/>
              <a:t>Then</a:t>
            </a:r>
            <a:r>
              <a:rPr lang="it-IT" sz="1600" baseline="0" dirty="0" smtClean="0"/>
              <a:t> the </a:t>
            </a:r>
            <a:r>
              <a:rPr lang="it-IT" sz="1600" dirty="0" smtClean="0"/>
              <a:t>new image </a:t>
            </a:r>
            <a:r>
              <a:rPr lang="it-IT" sz="1600" dirty="0" err="1" smtClean="0"/>
              <a:t>that</a:t>
            </a:r>
            <a:r>
              <a:rPr lang="it-IT" sz="1600" baseline="0" dirty="0" smtClean="0"/>
              <a:t> </a:t>
            </a:r>
            <a:r>
              <a:rPr lang="it-IT" sz="1600" baseline="0" dirty="0" err="1" smtClean="0"/>
              <a:t>corresponds</a:t>
            </a:r>
            <a:r>
              <a:rPr lang="it-IT" sz="1600" baseline="0" dirty="0" smtClean="0"/>
              <a:t> to the </a:t>
            </a:r>
            <a:r>
              <a:rPr lang="it-IT" sz="1600" baseline="0" dirty="0" err="1" smtClean="0"/>
              <a:t>newly</a:t>
            </a:r>
            <a:r>
              <a:rPr lang="it-IT" sz="1600" baseline="0" dirty="0" smtClean="0"/>
              <a:t> </a:t>
            </a:r>
            <a:r>
              <a:rPr lang="it-IT" sz="1600" baseline="0" dirty="0" err="1" smtClean="0"/>
              <a:t>compiled</a:t>
            </a:r>
            <a:r>
              <a:rPr lang="it-IT" sz="1600" baseline="0" dirty="0" smtClean="0"/>
              <a:t> </a:t>
            </a:r>
            <a:r>
              <a:rPr lang="it-IT" sz="1600" dirty="0" err="1" smtClean="0"/>
              <a:t>microservice</a:t>
            </a:r>
            <a:endParaRPr lang="it-IT" sz="1600" dirty="0"/>
          </a:p>
          <a:p>
            <a:pPr lvl="1"/>
            <a:endParaRPr lang="it-IT" sz="1600"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dirty="0"/>
          </a:p>
          <a:p>
            <a:pPr defTabSz="947607">
              <a:defRPr/>
            </a:pPr>
            <a:r>
              <a:rPr lang="it-IT" sz="1600" dirty="0" err="1" smtClean="0"/>
              <a:t>Next</a:t>
            </a:r>
            <a:r>
              <a:rPr lang="it-IT" sz="1600" dirty="0" smtClean="0"/>
              <a:t>, the </a:t>
            </a:r>
            <a:r>
              <a:rPr lang="it-IT" sz="1600" dirty="0" err="1" smtClean="0"/>
              <a:t>specifications</a:t>
            </a:r>
            <a:r>
              <a:rPr lang="it-IT" sz="1600" baseline="0" dirty="0" smtClean="0"/>
              <a:t> of the </a:t>
            </a:r>
            <a:r>
              <a:rPr lang="it-IT" sz="1600" baseline="0" dirty="0" err="1" smtClean="0"/>
              <a:t>command</a:t>
            </a:r>
            <a:r>
              <a:rPr lang="it-IT" sz="1600" baseline="0" dirty="0" smtClean="0"/>
              <a:t> </a:t>
            </a:r>
            <a:r>
              <a:rPr lang="it-IT" sz="1600" baseline="0" dirty="0" err="1" smtClean="0"/>
              <a:t>l</a:t>
            </a:r>
            <a:r>
              <a:rPr lang="it-IT" sz="1600" dirty="0" err="1" smtClean="0"/>
              <a:t>ines</a:t>
            </a:r>
            <a:r>
              <a:rPr lang="it-IT" sz="1600" dirty="0" smtClean="0"/>
              <a:t> are:</a:t>
            </a:r>
            <a:endParaRPr lang="it-IT" sz="1600" dirty="0"/>
          </a:p>
          <a:p>
            <a:pPr marL="473804" indent="-473804">
              <a:buFont typeface="+mj-lt"/>
              <a:buAutoNum type="arabicPeriod"/>
            </a:pPr>
            <a:r>
              <a:rPr lang="it-IT" sz="1600" dirty="0"/>
              <a:t>Container </a:t>
            </a:r>
            <a:r>
              <a:rPr lang="it-IT" sz="1600" dirty="0" err="1"/>
              <a:t>name</a:t>
            </a:r>
            <a:r>
              <a:rPr lang="it-IT" sz="1600" dirty="0"/>
              <a:t> </a:t>
            </a:r>
          </a:p>
          <a:p>
            <a:pPr marL="473804" indent="-473804">
              <a:buFont typeface="+mj-lt"/>
              <a:buAutoNum type="arabicPeriod"/>
            </a:pPr>
            <a:r>
              <a:rPr lang="it-IT" sz="1600" dirty="0"/>
              <a:t>-d </a:t>
            </a:r>
            <a:r>
              <a:rPr lang="it-IT" sz="1600" dirty="0" err="1" smtClean="0"/>
              <a:t>corresponds</a:t>
            </a:r>
            <a:r>
              <a:rPr lang="it-IT" sz="1600" dirty="0" smtClean="0"/>
              <a:t> to</a:t>
            </a:r>
            <a:r>
              <a:rPr lang="it-IT" sz="1600" baseline="0" dirty="0" smtClean="0"/>
              <a:t> </a:t>
            </a:r>
            <a:r>
              <a:rPr lang="it-IT" sz="1600" dirty="0" err="1" smtClean="0"/>
              <a:t>demon</a:t>
            </a:r>
            <a:r>
              <a:rPr lang="it-IT" sz="1600" dirty="0" smtClean="0"/>
              <a:t> mode of </a:t>
            </a:r>
            <a:r>
              <a:rPr lang="it-IT" sz="1600" dirty="0" err="1" smtClean="0"/>
              <a:t>execution</a:t>
            </a:r>
            <a:endParaRPr lang="it-IT" sz="1600" dirty="0"/>
          </a:p>
          <a:p>
            <a:pPr marL="473804" indent="-473804">
              <a:buFont typeface="+mj-lt"/>
              <a:buAutoNum type="arabicPeriod"/>
            </a:pPr>
            <a:r>
              <a:rPr lang="it-IT" sz="1600" dirty="0"/>
              <a:t>-p </a:t>
            </a:r>
            <a:r>
              <a:rPr lang="it-IT" sz="1600" dirty="0" err="1"/>
              <a:t>is</a:t>
            </a:r>
            <a:r>
              <a:rPr lang="it-IT" sz="1600" dirty="0"/>
              <a:t> the </a:t>
            </a:r>
            <a:r>
              <a:rPr lang="it-IT" sz="1600" dirty="0" err="1"/>
              <a:t>parameter</a:t>
            </a:r>
            <a:r>
              <a:rPr lang="it-IT" sz="1600" dirty="0"/>
              <a:t> </a:t>
            </a:r>
            <a:r>
              <a:rPr lang="it-IT" sz="1600" dirty="0" smtClean="0"/>
              <a:t>of </a:t>
            </a:r>
            <a:r>
              <a:rPr lang="en-US" sz="1600" dirty="0" smtClean="0"/>
              <a:t>port </a:t>
            </a:r>
            <a:r>
              <a:rPr lang="en-US" sz="1600" dirty="0"/>
              <a:t>mapping that associates a host port with a container port</a:t>
            </a:r>
            <a:r>
              <a:rPr lang="en-US" sz="1600" dirty="0" smtClean="0"/>
              <a:t>.</a:t>
            </a:r>
            <a:endParaRPr lang="it-IT" sz="1600" dirty="0"/>
          </a:p>
          <a:p>
            <a:pPr marL="236901" indent="-236901">
              <a:buFont typeface="+mj-lt"/>
              <a:buAutoNum type="arabicPeriod"/>
            </a:pPr>
            <a:r>
              <a:rPr lang="it-IT" sz="1600" dirty="0" smtClean="0"/>
              <a:t>The last </a:t>
            </a:r>
            <a:r>
              <a:rPr lang="it-IT" sz="1600" dirty="0" err="1" smtClean="0"/>
              <a:t>is</a:t>
            </a:r>
            <a:r>
              <a:rPr lang="it-IT" sz="1600" dirty="0" smtClean="0"/>
              <a:t> the Image </a:t>
            </a:r>
            <a:r>
              <a:rPr lang="it-IT" sz="1600" dirty="0" err="1"/>
              <a:t>name</a:t>
            </a:r>
            <a:r>
              <a:rPr lang="it-IT" sz="1600" dirty="0"/>
              <a:t> </a:t>
            </a:r>
            <a:endParaRPr lang="it-IT" sz="1600" dirty="0" smtClean="0"/>
          </a:p>
          <a:p>
            <a:pPr marL="0" indent="0">
              <a:buFont typeface="+mj-lt"/>
              <a:buNone/>
            </a:pPr>
            <a:endParaRPr lang="it-IT" sz="1600" dirty="0" smtClean="0"/>
          </a:p>
          <a:p>
            <a:pPr marL="0" indent="0">
              <a:buFont typeface="+mj-lt"/>
              <a:buNone/>
            </a:pPr>
            <a:r>
              <a:rPr lang="it-IT" sz="1600" dirty="0" err="1" smtClean="0"/>
              <a:t>Finally</a:t>
            </a:r>
            <a:r>
              <a:rPr lang="it-IT" sz="1600" dirty="0" smtClean="0"/>
              <a:t>,</a:t>
            </a:r>
            <a:r>
              <a:rPr lang="it-IT" sz="1600" baseline="0" dirty="0" smtClean="0"/>
              <a:t> the </a:t>
            </a:r>
            <a:r>
              <a:rPr lang="it-IT" sz="1600" baseline="0" dirty="0" err="1" smtClean="0"/>
              <a:t>instructions</a:t>
            </a:r>
            <a:r>
              <a:rPr lang="it-IT" sz="1600" baseline="0" dirty="0" smtClean="0"/>
              <a:t> </a:t>
            </a:r>
            <a:r>
              <a:rPr lang="it-IT" sz="1600" baseline="0" dirty="0" err="1" smtClean="0"/>
              <a:t>necessary</a:t>
            </a:r>
            <a:r>
              <a:rPr lang="it-IT" sz="1600" baseline="0" dirty="0" smtClean="0"/>
              <a:t> to </a:t>
            </a:r>
            <a:r>
              <a:rPr lang="it-IT" sz="1600" baseline="0" dirty="0" err="1" smtClean="0"/>
              <a:t>obtain</a:t>
            </a:r>
            <a:r>
              <a:rPr lang="it-IT" sz="1600" baseline="0" dirty="0" smtClean="0"/>
              <a:t> the list of </a:t>
            </a:r>
            <a:r>
              <a:rPr lang="it-IT" sz="1600" baseline="0" dirty="0" err="1" smtClean="0"/>
              <a:t>available</a:t>
            </a:r>
            <a:r>
              <a:rPr lang="it-IT" sz="1600" baseline="0" dirty="0" smtClean="0"/>
              <a:t> images and containers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800" dirty="0" smtClean="0"/>
              <a:t>This is a SEQUENCE DIAGRAM of the QUALITY ASSURANCE process  </a:t>
            </a:r>
          </a:p>
          <a:p>
            <a:r>
              <a:rPr lang="en-US" sz="1800" dirty="0" smtClean="0"/>
              <a:t>It starts at the end of the integration test. </a:t>
            </a:r>
          </a:p>
          <a:p>
            <a:pPr marL="473804" indent="-473804">
              <a:buFont typeface="+mj-lt"/>
              <a:buAutoNum type="arabicPeriod"/>
            </a:pPr>
            <a:r>
              <a:rPr lang="en-US" sz="1800" b="1" dirty="0" smtClean="0"/>
              <a:t>The commit master promotes the integrated code to the QA Branch </a:t>
            </a:r>
          </a:p>
          <a:p>
            <a:pPr marL="473804" indent="-473804">
              <a:buFont typeface="+mj-lt"/>
              <a:buAutoNum type="arabicPeriod"/>
            </a:pPr>
            <a:r>
              <a:rPr lang="en-US" sz="18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JENKINS BUILD</a:t>
            </a:r>
            <a:r>
              <a:rPr lang="en-US" sz="1800" b="1" dirty="0" smtClean="0"/>
              <a:t>]</a:t>
            </a:r>
          </a:p>
          <a:p>
            <a:pPr marL="473804" indent="-473804">
              <a:buFont typeface="+mj-lt"/>
              <a:buAutoNum type="arabicPeriod"/>
            </a:pPr>
            <a:r>
              <a:rPr lang="en-US" sz="1800" b="1" dirty="0" smtClean="0"/>
              <a:t>Next, Jenkins builds the executable artifacts</a:t>
            </a:r>
          </a:p>
          <a:p>
            <a:pPr marL="473804" indent="-473804">
              <a:buFont typeface="+mj-lt"/>
              <a:buAutoNum type="arabicPeriod"/>
            </a:pPr>
            <a:r>
              <a:rPr lang="en-US" sz="1800" b="1" dirty="0" smtClean="0"/>
              <a:t>Then, Jenkins publishes the </a:t>
            </a:r>
            <a:r>
              <a:rPr lang="en-US" sz="1800" b="1" dirty="0" err="1" smtClean="0"/>
              <a:t>dockerfile</a:t>
            </a:r>
            <a:r>
              <a:rPr lang="en-US" sz="1800" b="1" dirty="0" smtClean="0"/>
              <a:t> and the executable artifacts to </a:t>
            </a:r>
            <a:r>
              <a:rPr lang="en-US" sz="1800" b="1" dirty="0" err="1" smtClean="0"/>
              <a:t>GitHub</a:t>
            </a:r>
            <a:r>
              <a:rPr lang="en-US" sz="1800" b="1" dirty="0" smtClean="0"/>
              <a:t> </a:t>
            </a:r>
          </a:p>
          <a:p>
            <a:pPr marL="473804" indent="-473804">
              <a:buFont typeface="+mj-lt"/>
              <a:buAutoNum type="arabicPeriod"/>
            </a:pPr>
            <a:r>
              <a:rPr lang="en-US" sz="1800" b="1" dirty="0" smtClean="0"/>
              <a:t>Next, The commit master triggers a </a:t>
            </a:r>
            <a:r>
              <a:rPr lang="en-US" sz="1800" b="1" dirty="0" err="1" smtClean="0"/>
              <a:t>DockerHub</a:t>
            </a:r>
            <a:r>
              <a:rPr lang="en-US" sz="1800" b="1" dirty="0" smtClean="0"/>
              <a:t> build based on the recently published </a:t>
            </a:r>
            <a:r>
              <a:rPr lang="en-US" sz="1800" b="1" dirty="0" err="1" smtClean="0"/>
              <a:t>Dockerfile</a:t>
            </a:r>
            <a:endParaRPr lang="en-US" sz="18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DOCKERHUB BUILD</a:t>
            </a:r>
            <a:r>
              <a:rPr lang="en-US" sz="1800" b="1" dirty="0" smtClean="0"/>
              <a:t>]</a:t>
            </a:r>
          </a:p>
          <a:p>
            <a:pPr marL="473804" indent="-473804">
              <a:buFont typeface="+mj-lt"/>
              <a:buAutoNum type="arabicPeriod"/>
            </a:pPr>
            <a:r>
              <a:rPr lang="en-US" sz="1800" b="1" dirty="0" err="1" smtClean="0"/>
              <a:t>DockerHub</a:t>
            </a:r>
            <a:r>
              <a:rPr lang="en-US" sz="1800" b="1" dirty="0" smtClean="0"/>
              <a:t> then gets the </a:t>
            </a:r>
            <a:r>
              <a:rPr lang="en-US" sz="1800" b="1" dirty="0" err="1" smtClean="0"/>
              <a:t>Dockerfile</a:t>
            </a:r>
            <a:r>
              <a:rPr lang="en-US" sz="1800" b="1" dirty="0" smtClean="0"/>
              <a:t>  from GITHUB</a:t>
            </a:r>
          </a:p>
          <a:p>
            <a:pPr marL="473804" indent="-473804">
              <a:buFont typeface="+mj-lt"/>
              <a:buAutoNum type="arabicPeriod"/>
            </a:pPr>
            <a:r>
              <a:rPr lang="en-US" sz="1800" b="1" dirty="0" smtClean="0"/>
              <a:t>When the build process is finished, the Test manager will be able to pull the image in order to execute the QA Test</a:t>
            </a:r>
          </a:p>
          <a:p>
            <a:pPr marL="473804" indent="-473804">
              <a:buFont typeface="+mj-lt"/>
              <a:buAutoNum type="arabicPeriod"/>
            </a:pPr>
            <a:endParaRPr lang="en-US" sz="1800" b="1" dirty="0" smtClean="0"/>
          </a:p>
          <a:p>
            <a:pPr marL="236901" indent="-236901">
              <a:buFont typeface="+mj-lt"/>
              <a:buAutoNum type="arabicPeriod"/>
            </a:pPr>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build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the</a:t>
            </a:r>
            <a:r>
              <a:rPr lang="it-IT" sz="2000" dirty="0" smtClean="0"/>
              <a:t>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build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r>
              <a:rPr lang="it-IT" sz="2400" dirty="0" smtClean="0"/>
              <a:t> </a:t>
            </a:r>
            <a:r>
              <a:rPr lang="it-IT" sz="2400" dirty="0" err="1" smtClean="0"/>
              <a:t>Paas</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the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clearly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r>
              <a:rPr lang="it-IT" sz="2400" dirty="0" err="1" smtClean="0"/>
              <a:t>moving</a:t>
            </a:r>
            <a:r>
              <a:rPr lang="it-IT" sz="2400" dirty="0" smtClean="0"/>
              <a:t> from </a:t>
            </a:r>
            <a:r>
              <a:rPr lang="it-IT" sz="2400" dirty="0" err="1" smtClean="0"/>
              <a:t>queued</a:t>
            </a:r>
            <a:r>
              <a:rPr lang="it-IT" sz="2400" dirty="0" smtClean="0"/>
              <a:t> to </a:t>
            </a:r>
            <a:r>
              <a:rPr lang="it-IT" sz="2400" dirty="0" err="1" smtClean="0"/>
              <a:t>completed</a:t>
            </a:r>
            <a:r>
              <a:rPr lang="it-IT" sz="2400" dirty="0" smtClean="0"/>
              <a:t>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scenario the use of </a:t>
            </a:r>
            <a:r>
              <a:rPr lang="it-IT" sz="1800" dirty="0" err="1"/>
              <a:t>convenient</a:t>
            </a:r>
            <a:r>
              <a:rPr lang="it-IT" sz="1800" dirty="0"/>
              <a:t> 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a:t>approch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a:t>approach</a:t>
            </a:r>
            <a:r>
              <a:rPr lang="it-IT" sz="1800" dirty="0"/>
              <a:t> 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a:t>need</a:t>
            </a:r>
            <a:r>
              <a:rPr lang="it-IT" sz="1800" dirty="0"/>
              <a:t> (neo4j for social </a:t>
            </a:r>
            <a:r>
              <a:rPr lang="it-IT" sz="1800" dirty="0" err="1"/>
              <a:t>graph</a:t>
            </a:r>
            <a:r>
              <a:rPr lang="it-IT" sz="1800" dirty="0"/>
              <a:t>, </a:t>
            </a:r>
            <a:r>
              <a:rPr lang="it-IT" sz="1800" dirty="0" err="1"/>
              <a:t>elasticsearch</a:t>
            </a:r>
            <a:r>
              <a:rPr lang="it-IT" sz="1800" dirty="0"/>
              <a:t> for text </a:t>
            </a:r>
            <a:r>
              <a:rPr lang="it-IT" sz="1800" dirty="0" err="1"/>
              <a:t>serches</a:t>
            </a:r>
            <a:r>
              <a:rPr lang="it-IT" sz="1800" dirty="0"/>
              <a:t>, </a:t>
            </a:r>
            <a:r>
              <a:rPr lang="it-IT" sz="1800" dirty="0" err="1"/>
              <a:t>etc</a:t>
            </a:r>
            <a:r>
              <a:rPr lang="it-IT" sz="1800" dirty="0"/>
              <a:t>) </a:t>
            </a:r>
            <a:r>
              <a:rPr lang="it-IT" sz="1800" dirty="0" err="1"/>
              <a:t>obtaining</a:t>
            </a:r>
            <a:r>
              <a:rPr lang="it-IT" sz="1800" dirty="0"/>
              <a:t> the </a:t>
            </a:r>
            <a:r>
              <a:rPr lang="it-IT" sz="1800" dirty="0" err="1"/>
              <a:t>better</a:t>
            </a:r>
            <a:r>
              <a:rPr lang="it-IT" sz="1800" dirty="0"/>
              <a:t> 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introduce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service,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a:t>transaction</a:t>
            </a:r>
            <a:r>
              <a:rPr lang="it-IT" sz="1800" dirty="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smtClean="0"/>
              <a:t>[SLOW]</a:t>
            </a:r>
          </a:p>
          <a:p>
            <a:pPr defTabSz="947607">
              <a:defRPr/>
            </a:pPr>
            <a:r>
              <a:rPr lang="en-US" sz="2400" dirty="0" smtClean="0"/>
              <a:t>The </a:t>
            </a:r>
            <a:r>
              <a:rPr lang="en-US" sz="2400" dirty="0"/>
              <a:t>gathering of requirements is the first phase of the lifecycle process. </a:t>
            </a:r>
          </a:p>
          <a:p>
            <a:pPr defTabSz="947607">
              <a:defRPr/>
            </a:pPr>
            <a:r>
              <a:rPr lang="en-US" sz="2400" dirty="0"/>
              <a:t>Requirements could be classified  in Functional, </a:t>
            </a:r>
            <a:r>
              <a:rPr lang="en-US" sz="2400" dirty="0" smtClean="0"/>
              <a:t>Technical </a:t>
            </a:r>
            <a:r>
              <a:rPr lang="en-US" sz="2400" dirty="0"/>
              <a:t>and </a:t>
            </a:r>
            <a:r>
              <a:rPr lang="en-US" sz="2400" dirty="0" smtClean="0"/>
              <a:t>Project Management-related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smtClean="0"/>
              <a:t>example</a:t>
            </a:r>
            <a:r>
              <a:rPr lang="it-IT" dirty="0" smtClean="0"/>
              <a:t> shows the «base model» </a:t>
            </a:r>
            <a:r>
              <a:rPr lang="it-IT" dirty="0"/>
              <a:t>of an </a:t>
            </a:r>
            <a:r>
              <a:rPr lang="it-IT" dirty="0" smtClean="0"/>
              <a:t>«</a:t>
            </a:r>
            <a:r>
              <a:rPr lang="it-IT" dirty="0" err="1" smtClean="0"/>
              <a:t>event-driven</a:t>
            </a:r>
            <a:r>
              <a:rPr lang="it-IT" dirty="0" smtClean="0"/>
              <a:t> </a:t>
            </a:r>
            <a:r>
              <a:rPr lang="it-IT" dirty="0" err="1" smtClean="0"/>
              <a:t>architecture</a:t>
            </a:r>
            <a:r>
              <a:rPr lang="it-IT" dirty="0" smtClean="0"/>
              <a:t>» </a:t>
            </a:r>
            <a:r>
              <a:rPr lang="it-IT" dirty="0" err="1" smtClean="0"/>
              <a:t>which</a:t>
            </a:r>
            <a:r>
              <a:rPr lang="it-IT" baseline="0" dirty="0" smtClean="0"/>
              <a:t> </a:t>
            </a:r>
            <a:r>
              <a:rPr lang="it-IT" dirty="0" err="1" smtClean="0"/>
              <a:t>implements</a:t>
            </a:r>
            <a:r>
              <a:rPr lang="it-IT" dirty="0" smtClean="0"/>
              <a:t> the so-</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smtClean="0"/>
              <a:t>», a model by </a:t>
            </a:r>
            <a:r>
              <a:rPr lang="it-IT" dirty="0" err="1" smtClean="0"/>
              <a:t>which</a:t>
            </a:r>
            <a:r>
              <a:rPr lang="it-IT" dirty="0" smtClean="0"/>
              <a:t> </a:t>
            </a:r>
            <a:r>
              <a:rPr lang="it-IT" dirty="0" err="1" smtClean="0"/>
              <a:t>we</a:t>
            </a:r>
            <a:r>
              <a:rPr lang="it-IT" dirty="0" smtClean="0"/>
              <a:t> can</a:t>
            </a:r>
            <a:r>
              <a:rPr lang="it-IT" baseline="0" dirty="0" smtClean="0"/>
              <a:t> </a:t>
            </a:r>
            <a:r>
              <a:rPr lang="it-IT" baseline="0" dirty="0" err="1" smtClean="0"/>
              <a:t>obtain</a:t>
            </a:r>
            <a:r>
              <a:rPr lang="it-IT" baseline="0" dirty="0" smtClean="0"/>
              <a:t> data </a:t>
            </a:r>
            <a:r>
              <a:rPr lang="it-IT" baseline="0" dirty="0" err="1" smtClean="0"/>
              <a:t>consistency</a:t>
            </a:r>
            <a:r>
              <a:rPr lang="it-IT" baseline="0" dirty="0" smtClean="0"/>
              <a:t> </a:t>
            </a:r>
            <a:r>
              <a:rPr lang="it-IT" dirty="0" err="1" smtClean="0"/>
              <a:t>across</a:t>
            </a:r>
            <a:r>
              <a:rPr lang="it-IT" dirty="0" smtClean="0"/>
              <a:t> </a:t>
            </a:r>
            <a:r>
              <a:rPr lang="it-IT" dirty="0" err="1" smtClean="0"/>
              <a:t>different</a:t>
            </a:r>
            <a:r>
              <a:rPr lang="it-IT" dirty="0" smtClean="0"/>
              <a:t> </a:t>
            </a:r>
            <a:r>
              <a:rPr lang="it-IT" dirty="0" err="1" smtClean="0"/>
              <a:t>types</a:t>
            </a:r>
            <a:r>
              <a:rPr lang="it-IT" dirty="0" smtClean="0"/>
              <a:t> of data </a:t>
            </a:r>
            <a:r>
              <a:rPr lang="it-IT" dirty="0" err="1" smtClean="0"/>
              <a:t>storage</a:t>
            </a:r>
            <a:r>
              <a:rPr lang="it-IT" dirty="0" smtClean="0"/>
              <a:t> in a world </a:t>
            </a:r>
            <a:r>
              <a:rPr lang="it-IT" dirty="0" err="1" smtClean="0"/>
              <a:t>where</a:t>
            </a:r>
            <a:r>
              <a:rPr lang="it-IT" dirty="0" smtClean="0"/>
              <a:t> </a:t>
            </a:r>
            <a:r>
              <a:rPr lang="it-IT" dirty="0" err="1" smtClean="0"/>
              <a:t>distributed</a:t>
            </a:r>
            <a:r>
              <a:rPr lang="it-IT" dirty="0" smtClean="0"/>
              <a:t> </a:t>
            </a:r>
            <a:r>
              <a:rPr lang="it-IT" dirty="0" err="1" smtClean="0"/>
              <a:t>transaction</a:t>
            </a:r>
            <a:r>
              <a:rPr lang="it-IT" dirty="0" smtClean="0"/>
              <a:t> are </a:t>
            </a:r>
            <a:r>
              <a:rPr lang="it-IT" dirty="0" err="1" smtClean="0"/>
              <a:t>typically</a:t>
            </a:r>
            <a:r>
              <a:rPr lang="it-IT" baseline="0" dirty="0" smtClean="0"/>
              <a:t> </a:t>
            </a:r>
            <a:r>
              <a:rPr lang="it-IT" dirty="0" err="1" smtClean="0"/>
              <a:t>not</a:t>
            </a:r>
            <a:r>
              <a:rPr lang="it-IT" dirty="0" smtClean="0"/>
              <a:t> </a:t>
            </a:r>
            <a:r>
              <a:rPr lang="it-IT" dirty="0" err="1" smtClean="0"/>
              <a:t>supported</a:t>
            </a:r>
            <a:r>
              <a:rPr lang="it-IT" dirty="0" smtClean="0"/>
              <a:t>.</a:t>
            </a:r>
            <a:endParaRPr lang="it-IT" strike="sngStrike" dirty="0" smtClean="0"/>
          </a:p>
          <a:p>
            <a:pPr marL="1006833" lvl="1" indent="-533029" defTabSz="947607">
              <a:buFont typeface="+mj-lt"/>
              <a:buAutoNum type="arabicPeriod"/>
              <a:defRPr/>
            </a:pPr>
            <a:r>
              <a:rPr lang="it-IT" strike="sngStrike" dirty="0" smtClean="0"/>
              <a:t>data </a:t>
            </a:r>
            <a:r>
              <a:rPr lang="it-IT" strike="sngStrike" dirty="0" err="1"/>
              <a:t>consistency</a:t>
            </a:r>
            <a:r>
              <a:rPr lang="it-IT" strike="sngStrike" dirty="0"/>
              <a:t> </a:t>
            </a:r>
            <a:r>
              <a:rPr lang="it-IT" strike="sngStrike" dirty="0" err="1"/>
              <a:t>shoud</a:t>
            </a:r>
            <a:r>
              <a:rPr lang="it-IT" strike="sngStrike" dirty="0"/>
              <a:t> be </a:t>
            </a:r>
            <a:r>
              <a:rPr lang="it-IT" strike="sngStrike" dirty="0" err="1"/>
              <a:t>realized</a:t>
            </a:r>
            <a:r>
              <a:rPr lang="it-IT" strike="sngStrike" dirty="0"/>
              <a:t> by </a:t>
            </a:r>
            <a:r>
              <a:rPr lang="it-IT" strike="sngStrike" dirty="0" err="1"/>
              <a:t>asynchronous</a:t>
            </a:r>
            <a:r>
              <a:rPr lang="it-IT" strike="sngStrike" dirty="0"/>
              <a:t> non-</a:t>
            </a:r>
            <a:r>
              <a:rPr lang="it-IT" strike="sngStrike" dirty="0" err="1"/>
              <a:t>blocking</a:t>
            </a:r>
            <a:r>
              <a:rPr lang="it-IT" strike="sngStrike" dirty="0"/>
              <a:t> </a:t>
            </a:r>
            <a:r>
              <a:rPr lang="it-IT" strike="sngStrike" dirty="0" err="1"/>
              <a:t>operations</a:t>
            </a:r>
            <a:endParaRPr lang="it-IT" strike="sngStrike" dirty="0"/>
          </a:p>
          <a:p>
            <a:endParaRPr lang="it-IT" dirty="0"/>
          </a:p>
          <a:p>
            <a:pPr defTabSz="947607">
              <a:defRPr/>
            </a:pPr>
            <a:r>
              <a:rPr lang="it-IT" dirty="0"/>
              <a:t>The </a:t>
            </a:r>
            <a:r>
              <a:rPr lang="it-IT" dirty="0" err="1"/>
              <a:t>example</a:t>
            </a:r>
            <a:r>
              <a:rPr lang="it-IT" dirty="0"/>
              <a:t> </a:t>
            </a:r>
            <a:r>
              <a:rPr lang="it-IT" dirty="0" err="1" smtClean="0"/>
              <a:t>consists</a:t>
            </a:r>
            <a:r>
              <a:rPr lang="it-IT" dirty="0" smtClean="0"/>
              <a:t> </a:t>
            </a:r>
            <a:r>
              <a:rPr lang="it-IT" dirty="0"/>
              <a:t>of </a:t>
            </a:r>
            <a:r>
              <a:rPr lang="it-IT" dirty="0" err="1"/>
              <a:t>three</a:t>
            </a:r>
            <a:r>
              <a:rPr lang="it-IT" dirty="0"/>
              <a:t> </a:t>
            </a:r>
            <a:r>
              <a:rPr lang="it-IT" dirty="0" err="1" smtClean="0"/>
              <a:t>microservices</a:t>
            </a:r>
            <a:r>
              <a:rPr lang="it-IT" dirty="0" smtClean="0"/>
              <a:t>, </a:t>
            </a:r>
            <a:r>
              <a:rPr lang="it-IT" dirty="0" err="1" smtClean="0"/>
              <a:t>each</a:t>
            </a:r>
            <a:r>
              <a:rPr lang="it-IT" dirty="0" smtClean="0"/>
              <a:t> </a:t>
            </a:r>
            <a:r>
              <a:rPr lang="it-IT" dirty="0" err="1" smtClean="0"/>
              <a:t>represented</a:t>
            </a:r>
            <a:r>
              <a:rPr lang="it-IT" dirty="0" smtClean="0"/>
              <a:t> </a:t>
            </a:r>
            <a:r>
              <a:rPr lang="it-IT" dirty="0"/>
              <a:t>by the </a:t>
            </a:r>
            <a:r>
              <a:rPr lang="it-IT" dirty="0" smtClean="0"/>
              <a:t>blue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smtClean="0"/>
              <a:t>database </a:t>
            </a:r>
            <a:r>
              <a:rPr lang="it-IT" dirty="0" err="1" smtClean="0"/>
              <a:t>is</a:t>
            </a:r>
            <a:r>
              <a:rPr lang="it-IT" dirty="0" smtClean="0"/>
              <a:t> </a:t>
            </a:r>
            <a:r>
              <a:rPr lang="it-IT" dirty="0" err="1"/>
              <a:t>considered</a:t>
            </a:r>
            <a:r>
              <a:rPr lang="it-IT" dirty="0"/>
              <a:t> </a:t>
            </a:r>
            <a:r>
              <a:rPr lang="it-IT" dirty="0" smtClean="0"/>
              <a:t>an</a:t>
            </a:r>
            <a:r>
              <a:rPr lang="it-IT" baseline="0" dirty="0" smtClean="0"/>
              <a:t> </a:t>
            </a:r>
            <a:r>
              <a:rPr lang="it-IT" baseline="0" dirty="0" err="1" smtClean="0"/>
              <a:t>integral</a:t>
            </a:r>
            <a:r>
              <a:rPr lang="it-IT" baseline="0" dirty="0" smtClean="0"/>
              <a:t> </a:t>
            </a:r>
            <a:r>
              <a:rPr lang="it-IT" baseline="0" dirty="0" err="1" smtClean="0"/>
              <a:t>structural</a:t>
            </a:r>
            <a:r>
              <a:rPr lang="it-IT" baseline="0" dirty="0" smtClean="0"/>
              <a:t> component o</a:t>
            </a:r>
            <a:r>
              <a:rPr lang="it-IT" dirty="0" smtClean="0"/>
              <a:t>f </a:t>
            </a:r>
            <a:r>
              <a:rPr lang="it-IT" dirty="0"/>
              <a:t>the microservice</a:t>
            </a:r>
          </a:p>
          <a:p>
            <a:pPr lvl="1"/>
            <a:endParaRPr lang="it-IT" strike="sngStrike"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1800" dirty="0" err="1" smtClean="0"/>
              <a:t>Pictured</a:t>
            </a:r>
            <a:r>
              <a:rPr lang="it-IT" sz="1800" dirty="0" smtClean="0"/>
              <a:t> </a:t>
            </a:r>
            <a:r>
              <a:rPr lang="it-IT" sz="1800" dirty="0" err="1" smtClean="0"/>
              <a:t>above</a:t>
            </a:r>
            <a:r>
              <a:rPr lang="it-IT" sz="1800" dirty="0" smtClean="0"/>
              <a:t> are</a:t>
            </a:r>
            <a:r>
              <a:rPr lang="it-IT" sz="1800" baseline="0" dirty="0" smtClean="0"/>
              <a:t> </a:t>
            </a:r>
            <a:r>
              <a:rPr lang="it-IT" sz="1800" dirty="0" smtClean="0"/>
              <a:t>a </a:t>
            </a:r>
            <a:r>
              <a:rPr lang="it-IT" sz="1800" dirty="0" err="1" smtClean="0"/>
              <a:t>few</a:t>
            </a:r>
            <a:r>
              <a:rPr lang="it-IT" sz="1800" dirty="0" smtClean="0"/>
              <a:t> </a:t>
            </a:r>
            <a:r>
              <a:rPr lang="it-IT" sz="1800" dirty="0" err="1" smtClean="0"/>
              <a:t>implementation</a:t>
            </a:r>
            <a:r>
              <a:rPr lang="it-IT" sz="1800" dirty="0" smtClean="0"/>
              <a:t> </a:t>
            </a:r>
            <a:r>
              <a:rPr lang="it-IT" sz="1800" dirty="0" err="1" smtClean="0"/>
              <a:t>details</a:t>
            </a:r>
            <a:r>
              <a:rPr lang="it-IT" sz="1800" baseline="0" dirty="0" smtClean="0"/>
              <a:t> </a:t>
            </a:r>
            <a:r>
              <a:rPr lang="it-IT" sz="1800" baseline="0" dirty="0" err="1" smtClean="0"/>
              <a:t>regarding</a:t>
            </a:r>
            <a:r>
              <a:rPr lang="it-IT" sz="1800" baseline="0" dirty="0" smtClean="0"/>
              <a:t> the </a:t>
            </a:r>
            <a:r>
              <a:rPr lang="it-IT" sz="1800" baseline="0" dirty="0" err="1" smtClean="0"/>
              <a:t>framework</a:t>
            </a:r>
            <a:r>
              <a:rPr lang="it-IT" sz="1800" baseline="0" dirty="0" smtClean="0"/>
              <a:t>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r>
              <a:rPr lang="it-IT" sz="1800" dirty="0" smtClean="0"/>
              <a:t>and the </a:t>
            </a:r>
            <a:r>
              <a:rPr lang="it-IT" sz="1800" dirty="0" err="1" smtClean="0"/>
              <a:t>topics</a:t>
            </a:r>
            <a:r>
              <a:rPr lang="it-IT" sz="1800" dirty="0" smtClean="0"/>
              <a:t> </a:t>
            </a:r>
            <a:r>
              <a:rPr lang="it-IT" sz="1800" dirty="0" err="1" smtClean="0"/>
              <a:t>declaration</a:t>
            </a:r>
            <a:r>
              <a:rPr lang="it-IT" sz="1800" dirty="0" smtClean="0"/>
              <a:t> with </a:t>
            </a:r>
            <a:r>
              <a:rPr lang="it-IT" sz="1800" dirty="0" err="1" smtClean="0"/>
              <a:t>its</a:t>
            </a:r>
            <a:r>
              <a:rPr lang="it-IT" sz="1800" baseline="0" dirty="0" smtClean="0"/>
              <a:t> </a:t>
            </a:r>
            <a:r>
              <a:rPr lang="it-IT" sz="1800" baseline="0" dirty="0" err="1" smtClean="0"/>
              <a:t>corresponding</a:t>
            </a:r>
            <a:r>
              <a:rPr lang="it-IT" sz="1800" baseline="0" dirty="0" smtClean="0"/>
              <a:t> </a:t>
            </a:r>
            <a:r>
              <a:rPr lang="it-IT" sz="1800" baseline="0" dirty="0" err="1" smtClean="0"/>
              <a:t>interface</a:t>
            </a:r>
            <a:r>
              <a:rPr lang="it-IT" sz="1800" baseline="0" dirty="0" smtClean="0"/>
              <a:t>.</a:t>
            </a:r>
            <a:endParaRPr lang="it-IT" sz="1800" dirty="0" smtClean="0"/>
          </a:p>
          <a:p>
            <a:pPr defTabSz="947607">
              <a:defRPr/>
            </a:pPr>
            <a:endParaRPr lang="it-IT" sz="1800" dirty="0" smtClean="0"/>
          </a:p>
          <a:p>
            <a:pPr defTabSz="947607">
              <a:defRPr/>
            </a:pPr>
            <a:endParaRPr lang="it-IT" sz="1800" strike="sngStrike" dirty="0" smtClean="0"/>
          </a:p>
          <a:p>
            <a:pPr defTabSz="947607">
              <a:defRPr/>
            </a:pPr>
            <a:r>
              <a:rPr lang="it-IT" sz="1800" strike="sngStrike" dirty="0" smtClean="0"/>
              <a:t>The first</a:t>
            </a:r>
            <a:r>
              <a:rPr lang="it-IT" sz="1800" strike="sngStrike" baseline="0" dirty="0" smtClean="0"/>
              <a:t> </a:t>
            </a:r>
            <a:r>
              <a:rPr lang="it-IT" sz="1800" strike="sngStrike" baseline="0" dirty="0" err="1" smtClean="0"/>
              <a:t>is</a:t>
            </a:r>
            <a:r>
              <a:rPr lang="it-IT" sz="1800" strike="sngStrike" baseline="0" dirty="0" smtClean="0"/>
              <a:t> the </a:t>
            </a:r>
            <a:r>
              <a:rPr lang="it-IT" sz="1800" strike="sngStrike" baseline="0" dirty="0" err="1" smtClean="0"/>
              <a:t>Maven</a:t>
            </a:r>
            <a:r>
              <a:rPr lang="it-IT" sz="1800" strike="sngStrike" baseline="0" dirty="0" smtClean="0"/>
              <a:t> </a:t>
            </a:r>
            <a:r>
              <a:rPr lang="it-IT" sz="1800" strike="sngStrike" baseline="0" dirty="0" err="1" smtClean="0"/>
              <a:t>dependency</a:t>
            </a:r>
            <a:r>
              <a:rPr lang="it-IT" sz="1800" strike="sngStrike" baseline="0" dirty="0" smtClean="0"/>
              <a:t> to Spring </a:t>
            </a:r>
            <a:r>
              <a:rPr lang="it-IT" sz="1800" strike="sngStrike" baseline="0" dirty="0" err="1" smtClean="0"/>
              <a:t>Cloud</a:t>
            </a:r>
            <a:r>
              <a:rPr lang="it-IT" sz="1800" strike="sngStrike" baseline="0" dirty="0" smtClean="0"/>
              <a:t> </a:t>
            </a:r>
            <a:r>
              <a:rPr lang="it-IT" sz="1800" strike="sngStrike" baseline="0" dirty="0" err="1" smtClean="0"/>
              <a:t>Stream</a:t>
            </a:r>
            <a:r>
              <a:rPr lang="it-IT" sz="1800" strike="sngStrike" baseline="0" dirty="0" smtClean="0"/>
              <a:t> the framework </a:t>
            </a:r>
            <a:r>
              <a:rPr lang="it-IT" sz="1800" strike="sngStrike" baseline="0" dirty="0" err="1" smtClean="0"/>
              <a:t>used</a:t>
            </a:r>
            <a:r>
              <a:rPr lang="it-IT" sz="1800" strike="sngStrike" baseline="0" dirty="0" smtClean="0"/>
              <a:t> for the </a:t>
            </a:r>
            <a:r>
              <a:rPr lang="it-IT" sz="1800" strike="sngStrike" baseline="0" dirty="0" err="1" smtClean="0"/>
              <a:t>integration</a:t>
            </a:r>
            <a:r>
              <a:rPr lang="it-IT" sz="1800" strike="sngStrike" baseline="0" dirty="0" smtClean="0"/>
              <a:t> with Kafka</a:t>
            </a:r>
            <a:endParaRPr lang="it-IT" sz="1800" strike="sngStrike" dirty="0" smtClean="0"/>
          </a:p>
          <a:p>
            <a:pPr defTabSz="947607">
              <a:defRPr/>
            </a:pPr>
            <a:endParaRPr lang="it-IT" sz="1800" strike="sngStrike" dirty="0" smtClean="0"/>
          </a:p>
          <a:p>
            <a:pPr defTabSz="947607">
              <a:defRPr/>
            </a:pPr>
            <a:r>
              <a:rPr lang="it-IT" sz="1800" strike="sngStrike" dirty="0" err="1" smtClean="0"/>
              <a:t>Then</a:t>
            </a:r>
            <a:r>
              <a:rPr lang="it-IT" sz="1800" strike="sngStrike" dirty="0" smtClean="0"/>
              <a:t> are </a:t>
            </a:r>
            <a:r>
              <a:rPr lang="it-IT" sz="1800" strike="sngStrike" dirty="0" err="1" smtClean="0"/>
              <a:t>reported</a:t>
            </a:r>
            <a:r>
              <a:rPr lang="it-IT" sz="1800" strike="sngStrike" dirty="0" smtClean="0"/>
              <a:t> the binding</a:t>
            </a:r>
            <a:r>
              <a:rPr lang="it-IT" sz="1800" strike="sngStrike" baseline="0" dirty="0" smtClean="0"/>
              <a:t> </a:t>
            </a:r>
            <a:r>
              <a:rPr lang="it-IT" sz="1800" strike="sngStrike" baseline="0" dirty="0" err="1" smtClean="0"/>
              <a:t>declaration</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coded</a:t>
            </a:r>
            <a:r>
              <a:rPr lang="it-IT" sz="1800" strike="sngStrike" baseline="0" dirty="0" smtClean="0"/>
              <a:t> in a </a:t>
            </a:r>
            <a:r>
              <a:rPr lang="it-IT" sz="1800" strike="sngStrike" baseline="0" dirty="0" err="1" smtClean="0"/>
              <a:t>properties</a:t>
            </a:r>
            <a:r>
              <a:rPr lang="it-IT" sz="1800" strike="sngStrike" baseline="0" dirty="0" smtClean="0"/>
              <a:t> file</a:t>
            </a:r>
            <a:endParaRPr lang="it-IT" sz="1800" strike="sngStrike" dirty="0" smtClean="0"/>
          </a:p>
          <a:p>
            <a:pPr defTabSz="947607">
              <a:defRPr/>
            </a:pPr>
            <a:r>
              <a:rPr lang="it-IT" sz="1800" strike="sngStrike" dirty="0" smtClean="0"/>
              <a:t>For </a:t>
            </a:r>
            <a:r>
              <a:rPr lang="it-IT" sz="1800" strike="sngStrike" dirty="0" err="1" smtClean="0"/>
              <a:t>each</a:t>
            </a:r>
            <a:r>
              <a:rPr lang="it-IT" sz="1800" strike="sngStrike" dirty="0" smtClean="0"/>
              <a:t> </a:t>
            </a:r>
            <a:r>
              <a:rPr lang="it-IT" sz="1800" strike="sngStrike" dirty="0" err="1" smtClean="0"/>
              <a:t>content</a:t>
            </a:r>
            <a:r>
              <a:rPr lang="it-IT" sz="1800" strike="sngStrike" dirty="0" smtClean="0"/>
              <a:t> </a:t>
            </a:r>
            <a:r>
              <a:rPr lang="it-IT" sz="1800" strike="sngStrike" dirty="0" err="1" smtClean="0"/>
              <a:t>type</a:t>
            </a:r>
            <a:r>
              <a:rPr lang="it-IT" sz="1800" strike="sngStrike" dirty="0" smtClean="0"/>
              <a:t> </a:t>
            </a:r>
            <a:r>
              <a:rPr lang="it-IT" sz="1800" strike="sngStrike" dirty="0" err="1" smtClean="0"/>
              <a:t>instead</a:t>
            </a:r>
            <a:r>
              <a:rPr lang="it-IT" sz="1800" strike="sngStrike" dirty="0" smtClean="0"/>
              <a:t> of a  </a:t>
            </a:r>
            <a:r>
              <a:rPr lang="it-IT" sz="1800" strike="sngStrike" dirty="0" err="1" smtClean="0"/>
              <a:t>Json</a:t>
            </a:r>
            <a:r>
              <a:rPr lang="it-IT" sz="1800" strike="sngStrike" dirty="0" smtClean="0"/>
              <a:t> </a:t>
            </a:r>
            <a:r>
              <a:rPr lang="it-IT" sz="1800" strike="sngStrike" dirty="0" err="1" smtClean="0"/>
              <a:t>object</a:t>
            </a:r>
            <a:r>
              <a:rPr lang="it-IT" sz="1800" strike="sngStrike" dirty="0" smtClean="0"/>
              <a:t> I </a:t>
            </a:r>
            <a:r>
              <a:rPr lang="it-IT" sz="1800" strike="sngStrike" dirty="0" err="1" smtClean="0"/>
              <a:t>have</a:t>
            </a:r>
            <a:r>
              <a:rPr lang="it-IT" sz="1800" strike="sngStrike" dirty="0" smtClean="0"/>
              <a:t> </a:t>
            </a:r>
            <a:r>
              <a:rPr lang="it-IT" sz="1800" strike="sngStrike" dirty="0" err="1" smtClean="0"/>
              <a:t>prefered</a:t>
            </a:r>
            <a:r>
              <a:rPr lang="it-IT" sz="1800" strike="sngStrike" dirty="0" smtClean="0"/>
              <a:t> a </a:t>
            </a:r>
            <a:r>
              <a:rPr lang="it-IT" sz="1800" strike="sngStrike" dirty="0" err="1" smtClean="0"/>
              <a:t>typed</a:t>
            </a:r>
            <a:r>
              <a:rPr lang="it-IT" sz="1800" strike="sngStrike" dirty="0" smtClean="0"/>
              <a:t> </a:t>
            </a:r>
            <a:r>
              <a:rPr lang="it-IT" sz="1800" strike="sngStrike" dirty="0" err="1" smtClean="0"/>
              <a:t>class</a:t>
            </a:r>
            <a:endParaRPr lang="it-IT" sz="1800" strike="sngStrike" dirty="0" smtClean="0"/>
          </a:p>
          <a:p>
            <a:pPr defTabSz="947607">
              <a:defRPr/>
            </a:pPr>
            <a:endParaRPr lang="it-IT" sz="1800" strike="sngStrike" dirty="0" smtClean="0"/>
          </a:p>
          <a:p>
            <a:pPr defTabSz="947607">
              <a:defRPr/>
            </a:pPr>
            <a:r>
              <a:rPr lang="it-IT" sz="1800" strike="sngStrike" dirty="0" smtClean="0"/>
              <a:t>The</a:t>
            </a:r>
            <a:r>
              <a:rPr lang="it-IT" sz="1800" strike="sngStrike" baseline="0" dirty="0" smtClean="0"/>
              <a:t> </a:t>
            </a:r>
            <a:r>
              <a:rPr lang="it-IT" sz="1800" strike="sngStrike" baseline="0" dirty="0" err="1" smtClean="0"/>
              <a:t>following</a:t>
            </a:r>
            <a:r>
              <a:rPr lang="it-IT" sz="1800" strike="sngStrike" baseline="0" dirty="0" smtClean="0"/>
              <a:t> </a:t>
            </a:r>
            <a:r>
              <a:rPr lang="it-IT" sz="1800" strike="sngStrike" baseline="0" dirty="0" err="1" smtClean="0"/>
              <a:t>interface</a:t>
            </a:r>
            <a:r>
              <a:rPr lang="it-IT" sz="1800" strike="sngStrike" baseline="0" dirty="0" smtClean="0"/>
              <a:t> </a:t>
            </a:r>
            <a:r>
              <a:rPr lang="it-IT" sz="1800" strike="sngStrike" baseline="0" dirty="0" err="1" smtClean="0"/>
              <a:t>declaration</a:t>
            </a:r>
            <a:r>
              <a:rPr lang="it-IT" sz="1800" strike="sngStrike" baseline="0" dirty="0" smtClean="0"/>
              <a:t> </a:t>
            </a:r>
            <a:r>
              <a:rPr lang="it-IT" sz="1800" strike="sngStrike" baseline="0" dirty="0" err="1" smtClean="0"/>
              <a:t>represent</a:t>
            </a:r>
            <a:r>
              <a:rPr lang="it-IT" sz="1800" strike="sngStrike" baseline="0" dirty="0" smtClean="0"/>
              <a:t> the </a:t>
            </a:r>
            <a:r>
              <a:rPr lang="it-IT" sz="1800" strike="sngStrike" baseline="0" dirty="0" err="1" smtClean="0"/>
              <a:t>introduction</a:t>
            </a:r>
            <a:r>
              <a:rPr lang="it-IT" sz="1800" strike="sngStrike" baseline="0" dirty="0" smtClean="0"/>
              <a:t> of Spring </a:t>
            </a:r>
            <a:r>
              <a:rPr lang="it-IT" sz="1800" strike="sngStrike" baseline="0" dirty="0" err="1" smtClean="0"/>
              <a:t>Cloud</a:t>
            </a:r>
            <a:r>
              <a:rPr lang="it-IT" sz="1800" strike="sngStrike" baseline="0" dirty="0" smtClean="0"/>
              <a:t> </a:t>
            </a:r>
            <a:r>
              <a:rPr lang="it-IT" sz="1800" strike="sngStrike" baseline="0" dirty="0" err="1" smtClean="0"/>
              <a:t>Stream</a:t>
            </a:r>
            <a:endParaRPr lang="it-IT" sz="1800" strike="sngStrike" baseline="0" dirty="0" smtClean="0"/>
          </a:p>
          <a:p>
            <a:pPr defTabSz="947607">
              <a:defRPr/>
            </a:pPr>
            <a:r>
              <a:rPr lang="it-IT" sz="1800" strike="sngStrike" baseline="0" dirty="0" err="1" smtClean="0"/>
              <a:t>Each</a:t>
            </a:r>
            <a:r>
              <a:rPr lang="it-IT" sz="1800" strike="sngStrike" baseline="0" dirty="0" smtClean="0"/>
              <a:t> @Input </a:t>
            </a:r>
            <a:r>
              <a:rPr lang="it-IT" sz="1800" strike="sngStrike" baseline="0" dirty="0" err="1" smtClean="0"/>
              <a:t>annotation</a:t>
            </a:r>
            <a:r>
              <a:rPr lang="it-IT" sz="1800" strike="sngStrike" baseline="0" dirty="0" smtClean="0"/>
              <a:t> </a:t>
            </a:r>
            <a:r>
              <a:rPr lang="it-IT" sz="1800" strike="sngStrike" baseline="0" dirty="0" err="1" smtClean="0"/>
              <a:t>define</a:t>
            </a:r>
            <a:r>
              <a:rPr lang="it-IT" sz="1800" strike="sngStrike" baseline="0" dirty="0" smtClean="0"/>
              <a:t> the </a:t>
            </a:r>
            <a:r>
              <a:rPr lang="it-IT" sz="1800" strike="sngStrike" baseline="0" dirty="0" err="1" smtClean="0"/>
              <a:t>method</a:t>
            </a:r>
            <a:r>
              <a:rPr lang="it-IT" sz="1800" strike="sngStrike" baseline="0" dirty="0" smtClean="0"/>
              <a:t> </a:t>
            </a:r>
            <a:r>
              <a:rPr lang="it-IT" sz="1800" strike="sngStrike" baseline="0" dirty="0" err="1" smtClean="0"/>
              <a:t>that</a:t>
            </a:r>
            <a:r>
              <a:rPr lang="it-IT" sz="1800" strike="sngStrike" baseline="0" dirty="0" smtClean="0"/>
              <a:t> </a:t>
            </a:r>
            <a:r>
              <a:rPr lang="it-IT" sz="1800" strike="sngStrike" baseline="0" dirty="0" err="1" smtClean="0"/>
              <a:t>corrispond</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declaration</a:t>
            </a:r>
            <a:r>
              <a:rPr lang="it-IT" sz="1800" strike="sngStrike" baseline="0" dirty="0" smtClean="0"/>
              <a:t>  </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Pictured</a:t>
            </a:r>
            <a:r>
              <a:rPr lang="it-IT" sz="2000" dirty="0" smtClean="0"/>
              <a:t> </a:t>
            </a:r>
            <a:r>
              <a:rPr lang="it-IT" sz="2000" dirty="0" err="1" smtClean="0"/>
              <a:t>above</a:t>
            </a:r>
            <a:r>
              <a:rPr lang="it-IT" sz="2000" dirty="0" smtClean="0"/>
              <a:t> are</a:t>
            </a:r>
            <a:r>
              <a:rPr lang="it-IT" sz="2000" baseline="0" dirty="0" smtClean="0"/>
              <a:t> </a:t>
            </a:r>
            <a:r>
              <a:rPr lang="it-IT" sz="2000" dirty="0" smtClean="0"/>
              <a:t>a </a:t>
            </a:r>
            <a:r>
              <a:rPr lang="it-IT" sz="2000" dirty="0" err="1" smtClean="0"/>
              <a:t>few</a:t>
            </a:r>
            <a:r>
              <a:rPr lang="it-IT" sz="2000" dirty="0" smtClean="0"/>
              <a:t> </a:t>
            </a:r>
            <a:r>
              <a:rPr lang="it-IT" sz="2000" dirty="0" err="1" smtClean="0"/>
              <a:t>implementation</a:t>
            </a:r>
            <a:r>
              <a:rPr lang="it-IT" sz="2000" dirty="0" smtClean="0"/>
              <a:t> </a:t>
            </a:r>
            <a:r>
              <a:rPr lang="it-IT" sz="2000" dirty="0" err="1" smtClean="0"/>
              <a:t>details</a:t>
            </a:r>
            <a:r>
              <a:rPr lang="it-IT" sz="2000" baseline="0" dirty="0" smtClean="0"/>
              <a:t> </a:t>
            </a:r>
            <a:r>
              <a:rPr lang="it-IT" sz="2000" baseline="0" dirty="0" err="1" smtClean="0"/>
              <a:t>regarding</a:t>
            </a:r>
            <a:r>
              <a:rPr lang="it-IT" sz="2000" baseline="0" dirty="0" smtClean="0"/>
              <a:t> </a:t>
            </a:r>
            <a:endParaRPr lang="it-IT" sz="2000" dirty="0" smtClean="0"/>
          </a:p>
          <a:p>
            <a:pPr defTabSz="947607">
              <a:defRPr/>
            </a:pPr>
            <a:r>
              <a:rPr lang="it-IT" sz="2000" dirty="0" err="1" smtClean="0"/>
              <a:t>topics</a:t>
            </a:r>
            <a:r>
              <a:rPr lang="it-IT" sz="2000" dirty="0" smtClean="0"/>
              <a:t> </a:t>
            </a:r>
            <a:r>
              <a:rPr lang="it-IT" sz="2000" dirty="0" err="1" smtClean="0"/>
              <a:t>publishing</a:t>
            </a:r>
            <a:r>
              <a:rPr lang="it-IT" sz="2000" dirty="0" smtClean="0"/>
              <a:t>, with </a:t>
            </a:r>
            <a:r>
              <a:rPr lang="it-IT" sz="2000" dirty="0" err="1" smtClean="0"/>
              <a:t>its</a:t>
            </a:r>
            <a:r>
              <a:rPr lang="it-IT" sz="2000" baseline="0" dirty="0" smtClean="0"/>
              <a:t> </a:t>
            </a:r>
            <a:r>
              <a:rPr lang="it-IT" sz="2000" baseline="0" dirty="0" err="1" smtClean="0"/>
              <a:t>corresponding</a:t>
            </a:r>
            <a:r>
              <a:rPr lang="it-IT" sz="2000" baseline="0" dirty="0" smtClean="0"/>
              <a:t> </a:t>
            </a:r>
            <a:r>
              <a:rPr lang="it-IT" sz="2000" baseline="0" dirty="0" err="1" smtClean="0"/>
              <a:t>interface</a:t>
            </a:r>
            <a:r>
              <a:rPr lang="it-IT" sz="2000" baseline="0" dirty="0" smtClean="0"/>
              <a:t> and </a:t>
            </a:r>
            <a:r>
              <a:rPr lang="it-IT" sz="2000" baseline="0" dirty="0" err="1" smtClean="0"/>
              <a:t>implementation</a:t>
            </a:r>
            <a:r>
              <a:rPr lang="it-IT" sz="2000" dirty="0" smtClean="0"/>
              <a:t> </a:t>
            </a:r>
          </a:p>
          <a:p>
            <a:pPr defTabSz="947607">
              <a:defRPr/>
            </a:pPr>
            <a:r>
              <a:rPr lang="it-IT" sz="2000" baseline="0" dirty="0" err="1" smtClean="0"/>
              <a:t>It</a:t>
            </a:r>
            <a:r>
              <a:rPr lang="it-IT" sz="2000" baseline="0" dirty="0" smtClean="0"/>
              <a:t> shows the </a:t>
            </a:r>
            <a:r>
              <a:rPr lang="it-IT" sz="2000" baseline="0" dirty="0" err="1" smtClean="0"/>
              <a:t>typed</a:t>
            </a:r>
            <a:r>
              <a:rPr lang="it-IT" sz="2000" baseline="0" dirty="0" smtClean="0"/>
              <a:t> </a:t>
            </a:r>
            <a:r>
              <a:rPr lang="it-IT" sz="2000" baseline="0" dirty="0" err="1" smtClean="0"/>
              <a:t>message</a:t>
            </a:r>
            <a:r>
              <a:rPr lang="it-IT" sz="2000" baseline="0" dirty="0" smtClean="0"/>
              <a:t> </a:t>
            </a:r>
            <a:r>
              <a:rPr lang="it-IT" sz="2000" baseline="0" dirty="0" err="1" smtClean="0"/>
              <a:t>payload</a:t>
            </a:r>
            <a:r>
              <a:rPr lang="it-IT" sz="2000" baseline="0" dirty="0" smtClean="0"/>
              <a:t> </a:t>
            </a:r>
            <a:r>
              <a:rPr lang="it-IT" sz="2000" baseline="0" dirty="0" err="1" smtClean="0"/>
              <a:t>sent</a:t>
            </a:r>
            <a:r>
              <a:rPr lang="it-IT" sz="2000" baseline="0" dirty="0" smtClean="0"/>
              <a:t> to the </a:t>
            </a:r>
            <a:r>
              <a:rPr lang="it-IT" sz="2000" baseline="0" dirty="0" err="1" smtClean="0"/>
              <a:t>topic</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caused</a:t>
            </a:r>
            <a:r>
              <a:rPr lang="it-IT" sz="1600" dirty="0" smtClean="0"/>
              <a:t> by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microservice.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This</a:t>
            </a:r>
            <a:r>
              <a:rPr lang="it-IT" sz="1600" dirty="0" smtClean="0"/>
              <a:t> </a:t>
            </a:r>
            <a:r>
              <a:rPr lang="it-IT" sz="1600" dirty="0" err="1" smtClean="0"/>
              <a:t>portion</a:t>
            </a:r>
            <a:r>
              <a:rPr lang="it-IT" sz="1600" dirty="0" smtClean="0"/>
              <a:t> of code shows a </a:t>
            </a:r>
            <a:r>
              <a:rPr lang="it-IT" sz="1600" dirty="0" err="1" smtClean="0"/>
              <a:t>variation</a:t>
            </a:r>
            <a:r>
              <a:rPr lang="it-IT" sz="1600" baseline="0" dirty="0" smtClean="0"/>
              <a:t> on </a:t>
            </a:r>
            <a:r>
              <a:rPr lang="it-IT" sz="1600" baseline="0" dirty="0" err="1" smtClean="0"/>
              <a:t>this</a:t>
            </a:r>
            <a:r>
              <a:rPr lang="it-IT" sz="1600" baseline="0" dirty="0" smtClean="0"/>
              <a:t> </a:t>
            </a:r>
            <a:r>
              <a:rPr lang="it-IT" sz="1600" baseline="0" dirty="0" err="1" smtClean="0"/>
              <a:t>type</a:t>
            </a:r>
            <a:r>
              <a:rPr lang="it-IT" sz="1600" baseline="0" dirty="0" smtClean="0"/>
              <a:t> of </a:t>
            </a:r>
            <a:r>
              <a:rPr lang="it-IT" sz="1600" baseline="0" dirty="0" err="1" smtClean="0"/>
              <a:t>implementation</a:t>
            </a:r>
            <a:r>
              <a:rPr lang="it-IT" sz="1600" baseline="0" dirty="0" smtClean="0"/>
              <a:t> </a:t>
            </a:r>
            <a:r>
              <a:rPr lang="it-IT" sz="1600" dirty="0" smtClean="0"/>
              <a:t>by </a:t>
            </a:r>
            <a:r>
              <a:rPr lang="it-IT" sz="1600" dirty="0" err="1"/>
              <a:t>means</a:t>
            </a:r>
            <a:r>
              <a:rPr lang="it-IT" sz="1600" dirty="0"/>
              <a:t> of a </a:t>
            </a:r>
            <a:r>
              <a:rPr lang="it-IT" sz="1600" dirty="0" smtClean="0"/>
              <a:t>«</a:t>
            </a:r>
            <a:r>
              <a:rPr lang="it-IT" sz="1600" dirty="0" err="1" smtClean="0"/>
              <a:t>Feign</a:t>
            </a:r>
            <a:r>
              <a:rPr lang="it-IT" sz="1600" dirty="0" smtClean="0"/>
              <a:t> Client».</a:t>
            </a:r>
            <a:endParaRPr lang="it-IT" sz="1600" dirty="0"/>
          </a:p>
          <a:p>
            <a:endParaRPr lang="it-IT" sz="1600" dirty="0"/>
          </a:p>
          <a:p>
            <a:r>
              <a:rPr lang="en-US" sz="1600" dirty="0"/>
              <a:t>Feign is a declarative web service </a:t>
            </a:r>
            <a:r>
              <a:rPr lang="en-US" sz="1600" dirty="0" smtClean="0"/>
              <a:t>client that makes </a:t>
            </a:r>
            <a:r>
              <a:rPr lang="en-US" sz="1600" dirty="0"/>
              <a:t>writing web service clients easier. </a:t>
            </a:r>
          </a:p>
          <a:p>
            <a:r>
              <a:rPr lang="en-US" sz="1600" dirty="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a:t>
            </a:r>
            <a:r>
              <a:rPr lang="it-IT" sz="1800" baseline="0" dirty="0" smtClean="0"/>
              <a:t>Services</a:t>
            </a:r>
          </a:p>
          <a:p>
            <a:pPr marL="0" marR="0" indent="0" algn="l" defTabSz="914400" rtl="0" eaLnBrk="1" fontAlgn="auto" latinLnBrk="0" hangingPunct="1">
              <a:lnSpc>
                <a:spcPct val="100000"/>
              </a:lnSpc>
              <a:spcBef>
                <a:spcPts val="0"/>
              </a:spcBef>
              <a:spcAft>
                <a:spcPts val="0"/>
              </a:spcAft>
              <a:buClrTx/>
              <a:buSzTx/>
              <a:buFontTx/>
              <a:buNone/>
              <a:tabLst/>
              <a:defRPr/>
            </a:pPr>
            <a:r>
              <a:rPr lang="it-IT" sz="1800" b="1" baseline="0" dirty="0" smtClean="0"/>
              <a:t>[</a:t>
            </a:r>
            <a:r>
              <a:rPr lang="it-IT" sz="1800" b="1" dirty="0" smtClean="0"/>
              <a:t>GO</a:t>
            </a:r>
            <a:r>
              <a:rPr lang="it-IT" sz="1800" b="1" baseline="0" dirty="0" smtClean="0"/>
              <a:t> TO PWS CONSOLE -EXPLAIN THE DEMO AND AT THE END ADD AN INSTANCE TO SERVICE4EUREKA]</a:t>
            </a:r>
          </a:p>
          <a:p>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service startup (APP/0)</a:t>
            </a:r>
          </a:p>
          <a:p>
            <a:r>
              <a:rPr lang="it-IT" sz="2000" baseline="0" dirty="0" err="1" smtClean="0"/>
              <a:t>Then</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 the call </a:t>
            </a:r>
            <a:r>
              <a:rPr lang="it-IT" sz="2000" baseline="0" dirty="0" err="1" smtClean="0"/>
              <a:t>coming</a:t>
            </a:r>
            <a:r>
              <a:rPr lang="it-IT" sz="2000" baseline="0" dirty="0" smtClean="0"/>
              <a:t> from the consumer service</a:t>
            </a:r>
          </a:p>
          <a:p>
            <a:r>
              <a:rPr lang="it-IT" sz="2000" baseline="0" dirty="0" smtClean="0"/>
              <a:t>In </a:t>
            </a:r>
            <a:r>
              <a:rPr lang="it-IT" sz="2000" baseline="0" dirty="0" err="1" smtClean="0"/>
              <a:t>red</a:t>
            </a:r>
            <a:r>
              <a:rPr lang="it-IT" sz="2000" baseline="0" dirty="0" smtClean="0"/>
              <a:t> </a:t>
            </a:r>
            <a:r>
              <a:rPr lang="it-IT" sz="2000" baseline="0" dirty="0" err="1" smtClean="0"/>
              <a:t>is</a:t>
            </a:r>
            <a:r>
              <a:rPr lang="it-IT" sz="2000" baseline="0" dirty="0" smtClean="0"/>
              <a:t> </a:t>
            </a:r>
            <a:r>
              <a:rPr lang="it-IT" sz="2000" baseline="0" dirty="0" err="1" smtClean="0"/>
              <a:t>reported</a:t>
            </a:r>
            <a:r>
              <a:rPr lang="it-IT" sz="2000" baseline="0" dirty="0" smtClean="0"/>
              <a:t> </a:t>
            </a:r>
            <a:r>
              <a:rPr lang="it-IT" sz="2000" baseline="0" dirty="0" err="1" smtClean="0"/>
              <a:t>that</a:t>
            </a:r>
            <a:r>
              <a:rPr lang="it-IT" sz="2000" baseline="0" dirty="0" smtClean="0"/>
              <a:t> the </a:t>
            </a:r>
            <a:r>
              <a:rPr lang="it-IT" sz="2000" baseline="0" dirty="0" err="1" smtClean="0"/>
              <a:t>responding</a:t>
            </a:r>
            <a:r>
              <a:rPr lang="it-IT" sz="2000" baseline="0" dirty="0" smtClean="0"/>
              <a:t> </a:t>
            </a:r>
            <a:r>
              <a:rPr lang="it-IT" sz="2000" baseline="0" dirty="0" err="1" smtClean="0"/>
              <a:t>instance</a:t>
            </a:r>
            <a:r>
              <a:rPr lang="it-IT" sz="2000" baseline="0" dirty="0" smtClean="0"/>
              <a:t> </a:t>
            </a:r>
            <a:r>
              <a:rPr lang="it-IT" sz="2000" baseline="0" dirty="0" err="1" smtClean="0"/>
              <a:t>is</a:t>
            </a:r>
            <a:r>
              <a:rPr lang="it-IT" sz="2000" baseline="0" dirty="0" smtClean="0"/>
              <a:t> the 0 </a:t>
            </a:r>
            <a:r>
              <a:rPr lang="it-IT" sz="2000" baseline="0" dirty="0" err="1" smtClean="0"/>
              <a:t>indexed</a:t>
            </a:r>
            <a:r>
              <a:rPr lang="it-IT" sz="2000" baseline="0" dirty="0" smtClean="0"/>
              <a:t> (APP/0)</a:t>
            </a:r>
          </a:p>
          <a:p>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startup of the service </a:t>
            </a:r>
            <a:r>
              <a:rPr lang="it-IT" sz="2000" baseline="0" dirty="0" err="1" smtClean="0"/>
              <a:t>second</a:t>
            </a:r>
            <a:r>
              <a:rPr lang="it-IT" sz="2000" baseline="0" dirty="0" smtClean="0"/>
              <a:t> </a:t>
            </a:r>
            <a:r>
              <a:rPr lang="it-IT" sz="2000" baseline="0" dirty="0" err="1" smtClean="0"/>
              <a:t>instance</a:t>
            </a:r>
            <a:r>
              <a:rPr lang="it-IT" sz="2000" baseline="0" dirty="0" smtClean="0"/>
              <a:t> (APP/1)</a:t>
            </a:r>
          </a:p>
          <a:p>
            <a:r>
              <a:rPr lang="it-IT" sz="2000" baseline="0" dirty="0" err="1" smtClean="0"/>
              <a:t>During</a:t>
            </a:r>
            <a:r>
              <a:rPr lang="it-IT" sz="2000" baseline="0" dirty="0" smtClean="0"/>
              <a:t> </a:t>
            </a:r>
            <a:r>
              <a:rPr lang="it-IT" sz="2000" baseline="0" dirty="0" err="1" smtClean="0"/>
              <a:t>starting</a:t>
            </a:r>
            <a:r>
              <a:rPr lang="it-IT" sz="2000" baseline="0" dirty="0" smtClean="0"/>
              <a:t> up the </a:t>
            </a:r>
            <a:r>
              <a:rPr lang="it-IT" sz="2000" baseline="0" dirty="0" err="1" smtClean="0"/>
              <a:t>calls</a:t>
            </a:r>
            <a:r>
              <a:rPr lang="it-IT" sz="2000" baseline="0" dirty="0" smtClean="0"/>
              <a:t> </a:t>
            </a:r>
            <a:r>
              <a:rPr lang="it-IT" sz="2000" baseline="0" dirty="0" err="1" smtClean="0"/>
              <a:t>coming</a:t>
            </a:r>
            <a:r>
              <a:rPr lang="it-IT" sz="2000" baseline="0" dirty="0" smtClean="0"/>
              <a:t> from the consumer service are </a:t>
            </a:r>
            <a:r>
              <a:rPr lang="it-IT" sz="2000" baseline="0" dirty="0" err="1" smtClean="0"/>
              <a:t>addressed</a:t>
            </a:r>
            <a:r>
              <a:rPr lang="it-IT" sz="2000" baseline="0" dirty="0" smtClean="0"/>
              <a:t> to the </a:t>
            </a:r>
            <a:r>
              <a:rPr lang="it-IT" sz="2000" baseline="0" dirty="0" err="1" smtClean="0"/>
              <a:t>available</a:t>
            </a:r>
            <a:r>
              <a:rPr lang="it-IT" sz="2000" baseline="0" dirty="0" smtClean="0"/>
              <a:t> </a:t>
            </a:r>
            <a:r>
              <a:rPr lang="it-IT" sz="2000" baseline="0" dirty="0" err="1" smtClean="0"/>
              <a:t>instance</a:t>
            </a:r>
            <a:r>
              <a:rPr lang="it-IT" sz="2000" baseline="0" dirty="0" smtClean="0"/>
              <a:t> (APP/0) the 0 </a:t>
            </a:r>
            <a:r>
              <a:rPr lang="it-IT" sz="2000" baseline="0" dirty="0" err="1" smtClean="0"/>
              <a:t>indexed</a:t>
            </a:r>
            <a:r>
              <a:rPr lang="it-IT" sz="2000" baseline="0" dirty="0" smtClean="0"/>
              <a:t> </a:t>
            </a:r>
            <a:r>
              <a:rPr lang="it-IT" sz="2000" baseline="0" dirty="0" err="1" smtClean="0"/>
              <a:t>one</a:t>
            </a:r>
            <a:r>
              <a:rPr lang="it-IT" sz="2000"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When</a:t>
            </a:r>
            <a:r>
              <a:rPr lang="it-IT" sz="2400" dirty="0" smtClean="0"/>
              <a:t> the new </a:t>
            </a:r>
            <a:r>
              <a:rPr lang="it-IT" sz="2400" dirty="0" err="1" smtClean="0"/>
              <a:t>instance</a:t>
            </a:r>
            <a:r>
              <a:rPr lang="it-IT" sz="2400" dirty="0" smtClean="0"/>
              <a:t> </a:t>
            </a:r>
            <a:r>
              <a:rPr lang="it-IT" sz="2400" dirty="0" err="1" smtClean="0"/>
              <a:t>will</a:t>
            </a:r>
            <a:r>
              <a:rPr lang="it-IT" sz="2400" dirty="0" smtClean="0"/>
              <a:t> turn </a:t>
            </a:r>
            <a:r>
              <a:rPr lang="it-IT" sz="2400" dirty="0" err="1" smtClean="0"/>
              <a:t>available</a:t>
            </a:r>
            <a:r>
              <a:rPr lang="it-IT" sz="2400" dirty="0" smtClean="0"/>
              <a:t> the</a:t>
            </a:r>
            <a:r>
              <a:rPr lang="it-IT" sz="2400" baseline="0" dirty="0" smtClean="0"/>
              <a:t> </a:t>
            </a:r>
            <a:r>
              <a:rPr lang="it-IT" sz="2400" baseline="0" dirty="0" err="1" smtClean="0"/>
              <a:t>next</a:t>
            </a:r>
            <a:r>
              <a:rPr lang="it-IT" sz="2400" baseline="0" dirty="0" smtClean="0"/>
              <a:t> </a:t>
            </a:r>
            <a:r>
              <a:rPr lang="it-IT" sz="2400" baseline="0" dirty="0" err="1" smtClean="0"/>
              <a:t>requests</a:t>
            </a:r>
            <a:r>
              <a:rPr lang="it-IT" sz="2400" baseline="0" dirty="0" smtClean="0"/>
              <a:t> </a:t>
            </a:r>
            <a:r>
              <a:rPr lang="it-IT" sz="2400" baseline="0" dirty="0" err="1" smtClean="0"/>
              <a:t>will</a:t>
            </a:r>
            <a:r>
              <a:rPr lang="it-IT" sz="2400" baseline="0" dirty="0" smtClean="0"/>
              <a:t> be </a:t>
            </a:r>
            <a:r>
              <a:rPr lang="it-IT" sz="2400" baseline="0" dirty="0" err="1" smtClean="0"/>
              <a:t>addressed</a:t>
            </a:r>
            <a:r>
              <a:rPr lang="it-IT" sz="2400" baseline="0" dirty="0" smtClean="0"/>
              <a:t> to the new </a:t>
            </a:r>
            <a:r>
              <a:rPr lang="it-IT" sz="2400" baseline="0" dirty="0" err="1" smtClean="0"/>
              <a:t>instance</a:t>
            </a:r>
            <a:endParaRPr lang="it-IT" sz="2400" baseline="0" dirty="0" smtClean="0"/>
          </a:p>
          <a:p>
            <a:r>
              <a:rPr lang="it-IT" sz="2400" baseline="0" dirty="0" smtClean="0"/>
              <a:t>And </a:t>
            </a:r>
            <a:r>
              <a:rPr lang="it-IT" sz="2400" baseline="0" dirty="0" err="1" smtClean="0"/>
              <a:t>then</a:t>
            </a:r>
            <a:r>
              <a:rPr lang="it-IT" sz="2400" baseline="0" dirty="0" smtClean="0"/>
              <a:t> the round </a:t>
            </a:r>
            <a:r>
              <a:rPr lang="it-IT" sz="2400" baseline="0" dirty="0" err="1" smtClean="0"/>
              <a:t>robin</a:t>
            </a:r>
            <a:r>
              <a:rPr lang="it-IT" sz="2400" baseline="0" dirty="0" smtClean="0"/>
              <a:t> </a:t>
            </a:r>
            <a:r>
              <a:rPr lang="it-IT" sz="2400" baseline="0" dirty="0" err="1" smtClean="0"/>
              <a:t>balancing</a:t>
            </a:r>
            <a:r>
              <a:rPr lang="it-IT" sz="2400" baseline="0" dirty="0" smtClean="0"/>
              <a:t> </a:t>
            </a:r>
            <a:r>
              <a:rPr lang="it-IT" sz="2400" baseline="0" dirty="0" err="1" smtClean="0"/>
              <a:t>behaviour</a:t>
            </a:r>
            <a:r>
              <a:rPr lang="it-IT" sz="2400" baseline="0" dirty="0" smtClean="0"/>
              <a:t> </a:t>
            </a:r>
            <a:r>
              <a:rPr lang="it-IT" sz="2400" baseline="0" dirty="0" err="1" smtClean="0"/>
              <a:t>will</a:t>
            </a:r>
            <a:r>
              <a:rPr lang="it-IT" sz="2400" baseline="0" dirty="0" smtClean="0"/>
              <a:t> be </a:t>
            </a:r>
            <a:r>
              <a:rPr lang="it-IT" sz="2400" baseline="0" dirty="0" err="1" smtClean="0"/>
              <a:t>applied</a:t>
            </a:r>
            <a:r>
              <a:rPr lang="it-IT" sz="2400" baseline="0" dirty="0" smtClean="0"/>
              <a:t> on the </a:t>
            </a:r>
            <a:r>
              <a:rPr lang="it-IT" sz="2400" baseline="0" dirty="0" err="1" smtClean="0"/>
              <a:t>available</a:t>
            </a:r>
            <a:r>
              <a:rPr lang="it-IT" sz="2400" baseline="0" dirty="0" smtClean="0"/>
              <a:t> </a:t>
            </a:r>
            <a:r>
              <a:rPr lang="it-IT" sz="2400" baseline="0" dirty="0" err="1" smtClean="0"/>
              <a:t>instance</a:t>
            </a:r>
            <a:r>
              <a:rPr lang="it-IT" sz="2400" baseline="0" dirty="0" smtClean="0"/>
              <a:t> of the pool</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smtClean="0">
                <a:latin typeface="Calibri" pitchFamily="34" charset="0"/>
              </a:rPr>
              <a:t>And the </a:t>
            </a:r>
            <a:r>
              <a:rPr lang="it-IT" sz="2200" dirty="0">
                <a:latin typeface="Calibri" pitchFamily="34" charset="0"/>
              </a:rPr>
              <a:t>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Here are some</a:t>
            </a:r>
            <a:r>
              <a:rPr lang="it-IT" sz="2000" baseline="0" dirty="0" smtClean="0"/>
              <a:t> </a:t>
            </a:r>
            <a:r>
              <a:rPr lang="it-IT" sz="2000" baseline="0" dirty="0" err="1" smtClean="0"/>
              <a:t>useful</a:t>
            </a:r>
            <a:r>
              <a:rPr lang="it-IT" sz="2000" baseline="0" dirty="0" smtClean="0"/>
              <a:t> </a:t>
            </a:r>
            <a:r>
              <a:rPr lang="it-IT" sz="2000" baseline="0" dirty="0" err="1" smtClean="0"/>
              <a:t>references</a:t>
            </a:r>
            <a:r>
              <a:rPr lang="it-IT" sz="2000" baseline="0" dirty="0" smtClean="0"/>
              <a:t>, </a:t>
            </a:r>
            <a:r>
              <a:rPr lang="it-IT" sz="2000" baseline="0" dirty="0" err="1" smtClean="0"/>
              <a:t>including</a:t>
            </a:r>
            <a:r>
              <a:rPr lang="it-IT" sz="2000" baseline="0" dirty="0" smtClean="0"/>
              <a:t> the GITHUB URL with the source code </a:t>
            </a:r>
            <a:r>
              <a:rPr lang="it-IT" sz="2000" baseline="0" dirty="0" err="1" smtClean="0"/>
              <a:t>developed</a:t>
            </a:r>
            <a:r>
              <a:rPr lang="it-IT" sz="2000" baseline="0" dirty="0" smtClean="0"/>
              <a:t> for the </a:t>
            </a:r>
            <a:r>
              <a:rPr lang="it-IT" sz="2000" baseline="0" dirty="0" err="1" smtClean="0"/>
              <a:t>demonstrations</a:t>
            </a:r>
            <a:r>
              <a:rPr lang="it-IT" sz="2000" baseline="0" dirty="0" smtClean="0"/>
              <a:t> in </a:t>
            </a:r>
            <a:r>
              <a:rPr lang="it-IT" sz="2000" baseline="0" dirty="0" err="1" smtClean="0"/>
              <a:t>my</a:t>
            </a:r>
            <a:r>
              <a:rPr lang="it-IT" sz="2000" baseline="0" dirty="0" smtClean="0"/>
              <a:t> </a:t>
            </a:r>
            <a:r>
              <a:rPr lang="it-IT" sz="2000" baseline="0" dirty="0" err="1" smtClean="0"/>
              <a:t>presentation</a:t>
            </a:r>
            <a:endParaRPr lang="it-IT" sz="2000" baseline="0" dirty="0" smtClean="0"/>
          </a:p>
          <a:p>
            <a:endParaRPr lang="it-IT" sz="20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en-US" sz="1800" dirty="0" smtClean="0"/>
              <a:t>So that’s all, I hope you enjoyed this</a:t>
            </a:r>
            <a:r>
              <a:rPr lang="en-US" sz="1800" baseline="0" dirty="0" smtClean="0"/>
              <a:t> presentation</a:t>
            </a:r>
            <a:r>
              <a:rPr lang="en-US" sz="1800" dirty="0" smtClean="0"/>
              <a:t>, I would like to thank you for</a:t>
            </a:r>
            <a:r>
              <a:rPr lang="en-US" sz="1800" baseline="0" dirty="0" smtClean="0"/>
              <a:t> </a:t>
            </a:r>
            <a:r>
              <a:rPr lang="en-US" sz="1800" dirty="0" smtClean="0"/>
              <a:t>your time as well as O’Reilly for the opportunity to be</a:t>
            </a:r>
            <a:r>
              <a:rPr lang="en-US" sz="1800" baseline="0" dirty="0" smtClean="0"/>
              <a:t> a part of this prestigious </a:t>
            </a:r>
            <a:r>
              <a:rPr lang="en-US" sz="1800" dirty="0" smtClean="0"/>
              <a:t>event. </a:t>
            </a:r>
          </a:p>
          <a:p>
            <a:endParaRPr lang="en-US" sz="1800" dirty="0" smtClean="0"/>
          </a:p>
          <a:p>
            <a:r>
              <a:rPr lang="en-US" sz="1800" dirty="0" smtClean="0"/>
              <a:t>I</a:t>
            </a:r>
            <a:r>
              <a:rPr lang="en-US" sz="1800" baseline="0" dirty="0" smtClean="0"/>
              <a:t> will be happy to answer any question you may have.</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smtClean="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smtClean="0"/>
              <a:t>.</a:t>
            </a:r>
          </a:p>
          <a:p>
            <a:pPr defTabSz="947607">
              <a:defRPr/>
            </a:pPr>
            <a:endParaRPr lang="it-IT" sz="2100" dirty="0" smtClean="0"/>
          </a:p>
          <a:p>
            <a:pPr defTabSz="947607">
              <a:defRPr/>
            </a:pPr>
            <a:r>
              <a:rPr lang="it-IT" sz="2100" dirty="0" smtClean="0"/>
              <a:t>[SLIDE]</a:t>
            </a:r>
          </a:p>
          <a:p>
            <a:pPr defTabSz="947607">
              <a:defRPr/>
            </a:pPr>
            <a:endParaRPr lang="it-IT" sz="2100" dirty="0" smtClean="0"/>
          </a:p>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This</a:t>
            </a:r>
            <a:r>
              <a:rPr lang="it-IT" sz="2000" dirty="0" smtClean="0"/>
              <a:t> </a:t>
            </a:r>
            <a:r>
              <a:rPr lang="it-IT" sz="2000" dirty="0" err="1" smtClean="0"/>
              <a:t>loosely</a:t>
            </a:r>
            <a:r>
              <a:rPr lang="it-IT" sz="2000" dirty="0" smtClean="0"/>
              <a:t> </a:t>
            </a:r>
            <a:r>
              <a:rPr lang="it-IT" sz="2000" dirty="0" err="1" smtClean="0"/>
              <a:t>coupled</a:t>
            </a:r>
            <a:r>
              <a:rPr lang="it-IT" sz="2000" dirty="0" smtClean="0"/>
              <a:t>, self-</a:t>
            </a:r>
            <a:r>
              <a:rPr lang="it-IT" sz="2000" dirty="0" err="1" smtClean="0"/>
              <a:t>contained</a:t>
            </a:r>
            <a:r>
              <a:rPr lang="it-IT" sz="2000" dirty="0" smtClean="0"/>
              <a:t>, non </a:t>
            </a:r>
            <a:r>
              <a:rPr lang="it-IT" sz="2000" dirty="0" err="1" smtClean="0"/>
              <a:t>interdependent</a:t>
            </a:r>
            <a:r>
              <a:rPr lang="it-IT" sz="2000" dirty="0" smtClean="0"/>
              <a:t> </a:t>
            </a:r>
            <a:r>
              <a:rPr lang="it-IT" sz="2000" dirty="0" err="1" smtClean="0"/>
              <a:t>structure</a:t>
            </a:r>
            <a:r>
              <a:rPr lang="it-IT" sz="2000" dirty="0" smtClean="0"/>
              <a:t> </a:t>
            </a:r>
            <a:r>
              <a:rPr lang="it-IT" sz="2000" dirty="0" err="1" smtClean="0"/>
              <a:t>yields</a:t>
            </a:r>
            <a:r>
              <a:rPr lang="it-IT" sz="2000" dirty="0" smtClean="0"/>
              <a:t> </a:t>
            </a:r>
            <a:r>
              <a:rPr lang="it-IT" sz="2000" dirty="0" err="1" smtClean="0"/>
              <a:t>greater</a:t>
            </a:r>
            <a:r>
              <a:rPr lang="it-IT" sz="2000" dirty="0" smtClean="0"/>
              <a:t> </a:t>
            </a:r>
            <a:r>
              <a:rPr lang="it-IT" sz="2000" dirty="0" err="1" smtClean="0"/>
              <a:t>efficiency</a:t>
            </a:r>
            <a:r>
              <a:rPr lang="it-IT" sz="2000" dirty="0" smtClean="0"/>
              <a:t> and </a:t>
            </a:r>
            <a:r>
              <a:rPr lang="it-IT" sz="2000" dirty="0" err="1" smtClean="0"/>
              <a:t>vastly</a:t>
            </a:r>
            <a:r>
              <a:rPr lang="it-IT" sz="2000" dirty="0" smtClean="0"/>
              <a:t> </a:t>
            </a:r>
            <a:r>
              <a:rPr lang="it-IT" sz="2000" dirty="0" err="1" smtClean="0"/>
              <a:t>improved</a:t>
            </a:r>
            <a:r>
              <a:rPr lang="it-IT" sz="2000" dirty="0" smtClean="0"/>
              <a:t> </a:t>
            </a:r>
            <a:r>
              <a:rPr lang="it-IT" sz="2000" dirty="0" err="1" smtClean="0"/>
              <a:t>streamlining</a:t>
            </a:r>
            <a:r>
              <a:rPr lang="it-IT" sz="2000" dirty="0" smtClean="0"/>
              <a:t> </a:t>
            </a:r>
            <a:r>
              <a:rPr lang="it-IT" sz="2000" dirty="0" err="1" smtClean="0"/>
              <a:t>capabilities</a:t>
            </a:r>
            <a:r>
              <a:rPr lang="it-IT" sz="2000" dirty="0" smtClean="0"/>
              <a:t> </a:t>
            </a:r>
            <a:r>
              <a:rPr lang="it-IT" sz="2000" dirty="0" err="1" smtClean="0"/>
              <a:t>within</a:t>
            </a:r>
            <a:r>
              <a:rPr lang="it-IT" sz="2000" dirty="0" smtClean="0"/>
              <a:t> an </a:t>
            </a:r>
            <a:r>
              <a:rPr lang="it-IT" sz="2000" dirty="0" err="1" smtClean="0"/>
              <a:t>organically</a:t>
            </a:r>
            <a:r>
              <a:rPr lang="it-IT" sz="2000" dirty="0" smtClean="0"/>
              <a:t> </a:t>
            </a:r>
            <a:r>
              <a:rPr lang="it-IT" sz="2000" dirty="0" err="1" smtClean="0"/>
              <a:t>cohesive</a:t>
            </a:r>
            <a:r>
              <a:rPr lang="it-IT" sz="2000" dirty="0" smtClean="0"/>
              <a:t> </a:t>
            </a:r>
            <a:r>
              <a:rPr lang="it-IT" sz="2000" dirty="0" err="1" smtClean="0"/>
              <a:t>framework</a:t>
            </a:r>
            <a:r>
              <a:rPr lang="it-IT" sz="2000" dirty="0" smtClean="0"/>
              <a:t>. </a:t>
            </a:r>
          </a:p>
          <a:p>
            <a:pPr defTabSz="947607">
              <a:defRPr/>
            </a:pPr>
            <a:endParaRPr lang="it-IT" sz="2100" dirty="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a:t>
            </a:r>
            <a:r>
              <a:rPr lang="en-US" sz="2200" dirty="0" smtClean="0"/>
              <a:t>IS</a:t>
            </a:r>
            <a:r>
              <a:rPr lang="en-US" sz="2200" baseline="0" dirty="0" smtClean="0"/>
              <a:t> A </a:t>
            </a:r>
            <a:r>
              <a:rPr lang="en-US" sz="2200" dirty="0" smtClean="0"/>
              <a:t>RECAP OF  </a:t>
            </a:r>
            <a:r>
              <a:rPr lang="en-US" sz="2200" dirty="0"/>
              <a:t>THE TECHNOLOGIES that </a:t>
            </a:r>
            <a:r>
              <a:rPr lang="en-US" sz="2200" dirty="0" smtClean="0"/>
              <a:t>MEET the </a:t>
            </a:r>
            <a:r>
              <a:rPr lang="en-US" sz="2200" dirty="0"/>
              <a:t>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blog.codecentric.de/en/2016/04/event-driven-microservices-spring-cloud-stream/" TargetMode="External"/><Relationship Id="rId13" Type="http://schemas.openxmlformats.org/officeDocument/2006/relationships/hyperlink" Target="https://spring.io/blog/2015/04/15/using-apache-kafka-for-integration-and-data-processing-pipelines-with-spring" TargetMode="External"/><Relationship Id="rId3" Type="http://schemas.openxmlformats.org/officeDocument/2006/relationships/hyperlink" Target="https://12factor.net/" TargetMode="External"/><Relationship Id="rId7" Type="http://schemas.openxmlformats.org/officeDocument/2006/relationships/hyperlink" Target="https://plainoldobjects.com/presentations/building-and-deploying-microservices-with-event-sourcing-cqrs-and-docker/" TargetMode="External"/><Relationship Id="rId12" Type="http://schemas.openxmlformats.org/officeDocument/2006/relationships/hyperlink" Target="https://www.3pillarglobal.com/insights/building-a-microservice-architecture-with-spring-boot-and-docker-part-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www.infoq.com/news/2015/06/cqrs-eventsourcing-demoapp" TargetMode="External"/><Relationship Id="rId11" Type="http://schemas.openxmlformats.org/officeDocument/2006/relationships/hyperlink" Target="https://blog.pivotal.io/pivotal-cloud-foundry/products/spring-cloud-stream-the-new-event-driven-microservice-framework" TargetMode="External"/><Relationship Id="rId5" Type="http://schemas.openxmlformats.org/officeDocument/2006/relationships/hyperlink" Target="https://github.com/Netflix/eureka" TargetMode="External"/><Relationship Id="rId10" Type="http://schemas.openxmlformats.org/officeDocument/2006/relationships/hyperlink" Target="https://spring.io/blog/2015/07/14/microservices-with-spring" TargetMode="External"/><Relationship Id="rId4" Type="http://schemas.openxmlformats.org/officeDocument/2006/relationships/hyperlink" Target="https://spring.io/guides/gs/spring-boot-docker/" TargetMode="External"/><Relationship Id="rId9" Type="http://schemas.openxmlformats.org/officeDocument/2006/relationships/hyperlink" Target="http://samchu.logdown.com/posts/313414-microservice-with-springcloud" TargetMode="External"/><Relationship Id="rId14" Type="http://schemas.openxmlformats.org/officeDocument/2006/relationships/hyperlink" Target="https://github.com/lbennardis/microS_code2016_serviceRegistryDiscovery"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it.linkedin.com/in/luigi-bennardis-0a56a7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a:t>
            </a:r>
            <a:r>
              <a:rPr lang="en-US" sz="3600" b="1" dirty="0" smtClean="0"/>
              <a:t>Convention </a:t>
            </a:r>
            <a:r>
              <a:rPr lang="en-US" sz="3600" b="1" dirty="0"/>
              <a:t>over Configuration </a:t>
            </a:r>
            <a:r>
              <a:rPr lang="en-US" sz="3600" dirty="0"/>
              <a:t>(</a:t>
            </a:r>
            <a:r>
              <a:rPr lang="en-US" sz="3600" dirty="0" err="1"/>
              <a:t>CoC</a:t>
            </a:r>
            <a:r>
              <a:rPr lang="en-US" sz="3600" dirty="0"/>
              <a:t>) </a:t>
            </a:r>
            <a:endParaRPr lang="en-US" sz="3600" dirty="0" smtClean="0"/>
          </a:p>
          <a:p>
            <a:r>
              <a:rPr lang="en-US" sz="3600" dirty="0" smtClean="0"/>
              <a:t>Spring Boot </a:t>
            </a:r>
            <a:r>
              <a:rPr lang="en-US" sz="3600" b="1" dirty="0" smtClean="0"/>
              <a:t>auto-configuration</a:t>
            </a:r>
            <a:r>
              <a:rPr lang="en-US" sz="3600" dirty="0" smtClean="0"/>
              <a:t> feature  provides </a:t>
            </a:r>
            <a:r>
              <a:rPr lang="en-US" sz="3600" dirty="0"/>
              <a:t>a set of default behaviors that are driven by what </a:t>
            </a:r>
            <a:r>
              <a:rPr lang="en-US" sz="3600" dirty="0" smtClean="0"/>
              <a:t>libraries are </a:t>
            </a:r>
            <a:r>
              <a:rPr lang="en-US" sz="3600" dirty="0"/>
              <a:t>on the </a:t>
            </a:r>
            <a:r>
              <a:rPr lang="en-US" sz="3600" dirty="0" err="1" smtClean="0"/>
              <a:t>classpath</a:t>
            </a:r>
            <a:endParaRPr lang="en-US" sz="3600" dirty="0" smtClean="0"/>
          </a:p>
          <a:p>
            <a:r>
              <a:rPr lang="en-US" sz="3600" dirty="0" smtClean="0"/>
              <a:t>Spring </a:t>
            </a:r>
            <a:r>
              <a:rPr lang="en-US" sz="3600" dirty="0"/>
              <a:t>Boot </a:t>
            </a:r>
            <a:r>
              <a:rPr lang="en-US" sz="3600" dirty="0" smtClean="0"/>
              <a:t>simplifies deployment, </a:t>
            </a:r>
            <a:r>
              <a:rPr lang="en-US" sz="3600" b="1" dirty="0" smtClean="0"/>
              <a:t>packaging application as an </a:t>
            </a:r>
            <a:r>
              <a:rPr lang="en-US" sz="3600" b="1" dirty="0"/>
              <a:t>executable jar </a:t>
            </a:r>
            <a:r>
              <a:rPr lang="en-US" sz="3600" dirty="0"/>
              <a:t>containing </a:t>
            </a:r>
            <a:r>
              <a:rPr lang="en-US" sz="3600" dirty="0" smtClean="0"/>
              <a:t>all the dependency libraries and an embedded </a:t>
            </a:r>
            <a:r>
              <a:rPr lang="en-US" sz="3600" dirty="0"/>
              <a:t>web </a:t>
            </a:r>
            <a:r>
              <a:rPr lang="en-US" sz="3600" dirty="0" smtClean="0"/>
              <a:t>container</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smtClean="0"/>
              <a:t>RESTfull</a:t>
            </a:r>
            <a:r>
              <a:rPr lang="en-US" sz="3600" dirty="0" smtClean="0"/>
              <a:t> </a:t>
            </a:r>
            <a:r>
              <a:rPr lang="en-US" sz="3600" dirty="0"/>
              <a:t>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776372"/>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30127"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cloud, built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590011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a:t>
            </a:r>
            <a:r>
              <a:rPr lang="en-US" sz="3600" dirty="0" smtClean="0"/>
              <a:t>with rotation features</a:t>
            </a: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in </a:t>
            </a:r>
            <a:r>
              <a:rPr lang="it-IT" sz="3600" dirty="0" err="1" smtClean="0"/>
              <a:t>which</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will</a:t>
            </a:r>
            <a:r>
              <a:rPr lang="it-IT" sz="3600" dirty="0" smtClean="0"/>
              <a:t> </a:t>
            </a:r>
            <a:r>
              <a:rPr lang="it-IT" sz="3600" dirty="0" err="1" smtClean="0"/>
              <a:t>still</a:t>
            </a:r>
            <a:r>
              <a:rPr lang="it-IT" sz="3600" dirty="0" smtClean="0"/>
              <a:t> be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618239" y="5835985"/>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534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err="1" smtClean="0"/>
              <a:t>Incapsulation</a:t>
            </a:r>
            <a:r>
              <a:rPr lang="it-IT" sz="3600" dirty="0" smtClean="0"/>
              <a:t> of core </a:t>
            </a:r>
            <a:r>
              <a:rPr lang="it-IT" sz="3600" dirty="0" err="1" smtClean="0"/>
              <a:t>functionality</a:t>
            </a:r>
            <a:r>
              <a:rPr lang="it-IT" sz="3600" dirty="0" smtClean="0"/>
              <a:t> and database </a:t>
            </a:r>
            <a:r>
              <a:rPr lang="it-IT" sz="3600" dirty="0" err="1" smtClean="0"/>
              <a:t>access</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err="1"/>
              <a:t>embedded</a:t>
            </a:r>
            <a:r>
              <a:rPr lang="it-IT" sz="3600" dirty="0"/>
              <a:t> H2 </a:t>
            </a:r>
            <a:r>
              <a:rPr lang="it-IT" sz="3600" dirty="0" smtClean="0"/>
              <a:t>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707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b="1" dirty="0">
                <a:solidFill>
                  <a:srgbClr val="FF0000"/>
                </a:solidFill>
              </a:rPr>
              <a:t>@</a:t>
            </a:r>
            <a:r>
              <a:rPr lang="it-IT" sz="2800" b="1" dirty="0" err="1">
                <a:solidFill>
                  <a:srgbClr val="FF0000"/>
                </a:solidFill>
              </a:rPr>
              <a:t>SpringBootApplication</a:t>
            </a:r>
            <a:endParaRPr lang="it-IT" sz="2800" b="1" dirty="0">
              <a:solidFill>
                <a:srgbClr val="FF0000"/>
              </a:solidFill>
            </a:endParaRPr>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578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b="1" dirty="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 "/</a:t>
            </a:r>
            <a:r>
              <a:rPr lang="it-IT" sz="2000" b="1" dirty="0" err="1">
                <a:solidFill>
                  <a:srgbClr val="FF0000"/>
                </a:solidFill>
                <a:latin typeface="Consolas"/>
              </a:rPr>
              <a:t>bookABattery</a:t>
            </a:r>
            <a:r>
              <a:rPr lang="it-IT" sz="2000" b="1" dirty="0">
                <a:solidFill>
                  <a:srgbClr val="FF0000"/>
                </a:solidFill>
                <a:latin typeface="Consolas"/>
              </a:rPr>
              <a:t>") </a:t>
            </a:r>
            <a:r>
              <a:rPr lang="it-IT" sz="2000" dirty="0">
                <a:latin typeface="Consolas"/>
              </a:rPr>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b="1" dirty="0" smtClean="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a:t>
            </a:r>
            <a:r>
              <a:rPr lang="it-IT" sz="2000" b="1" dirty="0" err="1">
                <a:solidFill>
                  <a:srgbClr val="FF0000"/>
                </a:solidFill>
                <a:latin typeface="Consolas"/>
              </a:rPr>
              <a:t>addBooking</a:t>
            </a:r>
            <a:r>
              <a:rPr lang="it-IT" sz="2000" b="1" dirty="0">
                <a:solidFill>
                  <a:srgbClr val="FF0000"/>
                </a:solidFill>
                <a:latin typeface="Consolas"/>
              </a:rPr>
              <a:t>/{stazione}/{batteria}/{citta}/{latitudine}/{longitudine}") </a:t>
            </a:r>
            <a:br>
              <a:rPr lang="it-IT" sz="2000" b="1" dirty="0">
                <a:solidFill>
                  <a:srgbClr val="FF0000"/>
                </a:solidFill>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b="1" dirty="0" err="1" smtClean="0">
                <a:solidFill>
                  <a:srgbClr val="FF0000"/>
                </a:solidFill>
                <a:latin typeface="Consolas"/>
              </a:rPr>
              <a:t>prenotazioniRepository.saveAndFlush</a:t>
            </a:r>
            <a:r>
              <a:rPr lang="it-IT" sz="2000" b="1" dirty="0" smtClean="0">
                <a:solidFill>
                  <a:srgbClr val="FF0000"/>
                </a:solidFill>
                <a:latin typeface="Consolas"/>
              </a:rPr>
              <a:t>(</a:t>
            </a:r>
            <a:r>
              <a:rPr lang="it-IT" sz="2000" b="1" dirty="0" err="1" smtClean="0">
                <a:solidFill>
                  <a:srgbClr val="FF0000"/>
                </a:solidFill>
                <a:latin typeface="Consolas"/>
              </a:rPr>
              <a:t>prenotaBatteria</a:t>
            </a:r>
            <a:r>
              <a:rPr lang="it-IT" sz="2000" b="1" dirty="0">
                <a:solidFill>
                  <a:srgbClr val="FF0000"/>
                </a:solidFill>
                <a:latin typeface="Consolas"/>
              </a:rPr>
              <a:t>); </a:t>
            </a:r>
            <a:br>
              <a:rPr lang="it-IT" sz="2000" b="1" dirty="0">
                <a:solidFill>
                  <a:srgbClr val="FF0000"/>
                </a:solidFill>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The </a:t>
            </a:r>
            <a:r>
              <a:rPr lang="it-IT" dirty="0" err="1" smtClean="0"/>
              <a:t>goals</a:t>
            </a:r>
            <a:r>
              <a:rPr lang="it-IT" dirty="0" smtClean="0"/>
              <a:t> of </a:t>
            </a:r>
            <a:r>
              <a:rPr lang="it-IT" dirty="0" err="1" smtClean="0"/>
              <a:t>this</a:t>
            </a:r>
            <a:r>
              <a:rPr lang="it-IT" dirty="0" smtClean="0"/>
              <a:t> </a:t>
            </a:r>
            <a:r>
              <a:rPr lang="it-IT" dirty="0" err="1" smtClean="0"/>
              <a:t>project</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a:t>
            </a:r>
            <a:r>
              <a:rPr lang="en-US" sz="4400" dirty="0" err="1" smtClean="0"/>
              <a:t>microservice</a:t>
            </a:r>
            <a:r>
              <a:rPr lang="en-US" sz="4400" dirty="0" smtClean="0"/>
              <a:t>-based, fault-tolerant, reliable </a:t>
            </a:r>
            <a:r>
              <a:rPr lang="en-US" sz="4400" dirty="0"/>
              <a:t>architecture </a:t>
            </a:r>
            <a:endParaRPr lang="en-US" sz="4400" dirty="0" smtClean="0"/>
          </a:p>
          <a:p>
            <a:r>
              <a:rPr lang="en-US" sz="4400" dirty="0" smtClean="0"/>
              <a:t>Its lifecycle  </a:t>
            </a:r>
          </a:p>
          <a:p>
            <a:r>
              <a:rPr lang="en-US" sz="4400" dirty="0" smtClean="0"/>
              <a:t>Its delivery in a cloud </a:t>
            </a:r>
            <a:r>
              <a:rPr lang="en-US" sz="4400" dirty="0"/>
              <a:t>environment </a:t>
            </a:r>
            <a:r>
              <a:rPr lang="en-US" sz="4400" dirty="0" smtClean="0"/>
              <a:t>or as </a:t>
            </a:r>
            <a:r>
              <a:rPr lang="en-US" sz="4400" dirty="0"/>
              <a:t>a </a:t>
            </a:r>
            <a:r>
              <a:rPr lang="en-US" sz="4400" dirty="0" err="1"/>
              <a:t>Docker</a:t>
            </a:r>
            <a:r>
              <a:rPr lang="en-US" sz="4400" dirty="0"/>
              <a:t> container </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569660"/>
          </a:xfrm>
          <a:prstGeom prst="rect">
            <a:avLst/>
          </a:prstGeom>
          <a:noFill/>
        </p:spPr>
        <p:txBody>
          <a:bodyPr wrap="square" rtlCol="0">
            <a:spAutoFit/>
          </a:bodyPr>
          <a:lstStyle/>
          <a:p>
            <a:r>
              <a:rPr lang="it-IT" sz="2400" b="1" dirty="0" smtClean="0">
                <a:solidFill>
                  <a:srgbClr val="FF0000"/>
                </a:solidFill>
              </a:rPr>
              <a:t>spring.datasource.url=</a:t>
            </a:r>
            <a:r>
              <a:rPr lang="it-IT" sz="2400" b="1" dirty="0" err="1" smtClean="0">
                <a:solidFill>
                  <a:srgbClr val="FF0000"/>
                </a:solidFill>
              </a:rPr>
              <a:t>jdbc:mysql</a:t>
            </a:r>
            <a:r>
              <a:rPr lang="it-IT" sz="2400" b="1" dirty="0" smtClean="0">
                <a:solidFill>
                  <a:srgbClr val="FF0000"/>
                </a:solidFill>
              </a:rPr>
              <a:t>://</a:t>
            </a:r>
            <a:r>
              <a:rPr lang="it-IT" sz="2400" b="1" u="sng" dirty="0" err="1" smtClean="0">
                <a:solidFill>
                  <a:srgbClr val="FF0000"/>
                </a:solidFill>
              </a:rPr>
              <a:t>localhost</a:t>
            </a:r>
            <a:r>
              <a:rPr lang="it-IT" sz="2400" b="1" u="sng" dirty="0" smtClean="0">
                <a:solidFill>
                  <a:srgbClr val="FF0000"/>
                </a:solidFill>
              </a:rPr>
              <a:t>/</a:t>
            </a:r>
            <a:r>
              <a:rPr lang="it-IT" sz="2400" b="1" u="sng" dirty="0" err="1" smtClean="0">
                <a:solidFill>
                  <a:srgbClr val="FF0000"/>
                </a:solidFill>
              </a:rPr>
              <a:t>bookabattery_db_pws</a:t>
            </a:r>
            <a:endParaRPr lang="it-IT" sz="2400" b="1" u="sng" dirty="0" smtClean="0">
              <a:solidFill>
                <a:srgbClr val="FF0000"/>
              </a:solidFill>
            </a:endParaRPr>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solidFill>
                  <a:srgbClr val="FF0000"/>
                </a:solidFill>
              </a:rPr>
              <a:t>spring.datasource.username</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a:p>
            <a:r>
              <a:rPr lang="it-IT" sz="2400" dirty="0" err="1" smtClean="0">
                <a:solidFill>
                  <a:srgbClr val="FF0000"/>
                </a:solidFill>
              </a:rPr>
              <a:t>spring.datasource.password</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solidFill>
                  <a:srgbClr val="FF0000"/>
                </a:solidFill>
              </a:rPr>
              <a:t>jdbc:h2:mem:db;DB_CLOSE_DELAY</a:t>
            </a:r>
            <a:r>
              <a:rPr lang="it-IT" sz="2400" b="1" dirty="0">
                <a:solidFill>
                  <a:srgbClr val="FF0000"/>
                </a:solidFill>
              </a:rPr>
              <a:t>=-1;DB_CLOSE_ON_EXIT=FALSE</a:t>
            </a:r>
            <a:r>
              <a:rPr lang="it-IT" sz="2400" b="1" dirty="0" smtClean="0">
                <a:solidFill>
                  <a:srgbClr val="FF0000"/>
                </a:solidFill>
              </a:rPr>
              <a:t>;</a:t>
            </a:r>
          </a:p>
          <a:p>
            <a:r>
              <a:rPr lang="it-IT" sz="2400" b="1" dirty="0" smtClean="0">
                <a:solidFill>
                  <a:srgbClr val="FF0000"/>
                </a:solidFill>
              </a:rPr>
              <a:t>MODE=</a:t>
            </a:r>
            <a:r>
              <a:rPr lang="it-IT" sz="2400" b="1" dirty="0" err="1" smtClean="0">
                <a:solidFill>
                  <a:srgbClr val="FF0000"/>
                </a:solidFill>
              </a:rPr>
              <a:t>MySQL;INIT</a:t>
            </a:r>
            <a:r>
              <a:rPr lang="it-IT" sz="2400" b="1" dirty="0" smtClean="0">
                <a:solidFill>
                  <a:srgbClr val="FF0000"/>
                </a:solidFill>
              </a:rPr>
              <a:t>=CREATE </a:t>
            </a:r>
            <a:r>
              <a:rPr lang="it-IT" sz="2400" b="1" dirty="0">
                <a:solidFill>
                  <a:srgbClr val="FF0000"/>
                </a:solidFill>
              </a:rPr>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solidFill>
                  <a:srgbClr val="FF0000"/>
                </a:solidFill>
              </a:rPr>
              <a:t>spring.h2.console.enabled=</a:t>
            </a:r>
            <a:r>
              <a:rPr lang="it-IT" sz="2400" b="1" dirty="0" err="1">
                <a:solidFill>
                  <a:srgbClr val="FF0000"/>
                </a:solidFill>
              </a:rPr>
              <a:t>true</a:t>
            </a:r>
            <a:r>
              <a:rPr lang="it-IT" sz="2400" b="1" dirty="0">
                <a:solidFill>
                  <a:srgbClr val="FF0000"/>
                </a:solidFill>
              </a:rPr>
              <a:t> </a:t>
            </a:r>
          </a:p>
          <a:p>
            <a:r>
              <a:rPr lang="it-IT" sz="2400" b="1" dirty="0">
                <a:solidFill>
                  <a:srgbClr val="FF0000"/>
                </a:solidFill>
              </a:rPr>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This</a:t>
            </a:r>
            <a:r>
              <a:rPr lang="it-IT" sz="3600" dirty="0" smtClean="0"/>
              <a:t> </a:t>
            </a:r>
            <a:r>
              <a:rPr lang="it-IT" sz="3600" dirty="0" err="1" smtClean="0"/>
              <a:t>is</a:t>
            </a:r>
            <a:r>
              <a:rPr lang="it-IT" sz="3600" dirty="0" smtClean="0"/>
              <a:t> an </a:t>
            </a:r>
            <a:r>
              <a:rPr lang="it-IT" sz="3600" dirty="0" err="1" smtClean="0"/>
              <a:t>example</a:t>
            </a:r>
            <a:r>
              <a:rPr lang="it-IT" sz="3600" dirty="0" smtClean="0"/>
              <a:t> </a:t>
            </a:r>
            <a:r>
              <a:rPr lang="it-IT" sz="3600" dirty="0"/>
              <a:t>of database connection </a:t>
            </a:r>
            <a:r>
              <a:rPr lang="it-IT" sz="3600" dirty="0" err="1" smtClean="0"/>
              <a:t>declarative</a:t>
            </a:r>
            <a:r>
              <a:rPr lang="it-IT" sz="3600" dirty="0" smtClean="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during</a:t>
            </a:r>
            <a:r>
              <a:rPr lang="it-IT" sz="3600" dirty="0" smtClean="0"/>
              <a:t> </a:t>
            </a:r>
            <a:r>
              <a:rPr lang="it-IT" sz="3600" dirty="0" err="1" smtClean="0"/>
              <a:t>application</a:t>
            </a:r>
            <a:r>
              <a:rPr lang="it-IT" sz="3600" dirty="0" smtClean="0"/>
              <a:t> start up</a:t>
            </a:r>
            <a:endParaRPr lang="it-IT" sz="3600" dirty="0"/>
          </a:p>
          <a:p>
            <a:pPr lvl="1"/>
            <a:r>
              <a:rPr lang="it-IT" sz="3600" dirty="0" smtClean="0"/>
              <a:t>The </a:t>
            </a:r>
            <a:r>
              <a:rPr lang="it-IT" sz="3600" dirty="0" err="1" smtClean="0"/>
              <a:t>invariant</a:t>
            </a:r>
            <a:r>
              <a:rPr lang="it-IT" sz="3600" dirty="0" smtClean="0"/>
              <a:t> </a:t>
            </a:r>
            <a:r>
              <a:rPr lang="it-IT" sz="3600" dirty="0" err="1" smtClean="0"/>
              <a:t>access</a:t>
            </a:r>
            <a:r>
              <a:rPr lang="it-IT" sz="3600" dirty="0" smtClean="0"/>
              <a:t> </a:t>
            </a:r>
            <a:r>
              <a:rPr lang="it-IT" sz="3600" dirty="0" err="1" smtClean="0"/>
              <a:t>implementation</a:t>
            </a:r>
            <a:r>
              <a:rPr lang="it-IT" sz="3600" dirty="0" smtClean="0"/>
              <a:t> </a:t>
            </a:r>
            <a:r>
              <a:rPr lang="it-IT" sz="3600" dirty="0" err="1" smtClean="0"/>
              <a:t>derives</a:t>
            </a:r>
            <a:r>
              <a:rPr lang="it-IT" sz="3600" dirty="0" smtClean="0"/>
              <a:t> from the </a:t>
            </a:r>
            <a:r>
              <a:rPr lang="it-IT" sz="3600" dirty="0" err="1" smtClean="0"/>
              <a:t>existing</a:t>
            </a:r>
            <a:r>
              <a:rPr lang="it-IT" sz="3600" dirty="0" smtClean="0"/>
              <a:t> </a:t>
            </a:r>
            <a:r>
              <a:rPr lang="it-IT" sz="3600" dirty="0" err="1" smtClean="0"/>
              <a:t>compatibility</a:t>
            </a:r>
            <a:r>
              <a:rPr lang="it-IT" sz="3600" dirty="0" smtClean="0"/>
              <a:t> </a:t>
            </a:r>
            <a:r>
              <a:rPr lang="it-IT" sz="3600" dirty="0" err="1" smtClean="0"/>
              <a:t>between</a:t>
            </a:r>
            <a:r>
              <a:rPr lang="it-IT" sz="3600" dirty="0" smtClean="0"/>
              <a:t> H2 and </a:t>
            </a:r>
            <a:r>
              <a:rPr lang="it-IT" sz="3600" dirty="0" err="1" smtClean="0"/>
              <a:t>MySql</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The web container </a:t>
            </a:r>
            <a:r>
              <a:rPr lang="it-IT" sz="3600" dirty="0" err="1" smtClean="0"/>
              <a:t>starting</a:t>
            </a:r>
            <a:r>
              <a:rPr lang="it-IT" sz="3600" dirty="0" smtClean="0"/>
              <a:t> up </a:t>
            </a:r>
          </a:p>
          <a:p>
            <a:pPr lvl="1"/>
            <a:r>
              <a:rPr lang="it-IT" sz="3600" dirty="0" err="1" smtClean="0"/>
              <a:t>Flyway</a:t>
            </a:r>
            <a:r>
              <a:rPr lang="it-IT" sz="3600" dirty="0" smtClean="0"/>
              <a:t>: a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REST </a:t>
            </a:r>
            <a:r>
              <a:rPr lang="it-IT" sz="3600" dirty="0" err="1" smtClean="0"/>
              <a:t>methods</a:t>
            </a:r>
            <a:r>
              <a:rPr lang="it-IT" sz="3600" dirty="0" smtClean="0"/>
              <a:t> </a:t>
            </a:r>
            <a:r>
              <a:rPr lang="it-IT" sz="3600" dirty="0" err="1" smtClean="0"/>
              <a:t>that</a:t>
            </a:r>
            <a:r>
              <a:rPr lang="it-IT" sz="3600" dirty="0" smtClean="0"/>
              <a:t> </a:t>
            </a:r>
            <a:r>
              <a:rPr lang="it-IT" sz="3600" dirty="0" err="1" smtClean="0"/>
              <a:t>achieve</a:t>
            </a:r>
            <a:r>
              <a:rPr lang="it-IT" sz="3600" dirty="0" smtClean="0"/>
              <a:t> the API of </a:t>
            </a:r>
            <a:r>
              <a:rPr lang="it-IT" sz="3600" dirty="0" err="1" smtClean="0"/>
              <a:t>this</a:t>
            </a:r>
            <a:r>
              <a:rPr lang="it-IT" sz="3600" dirty="0" smtClean="0"/>
              <a:t> service</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 </a:t>
            </a:r>
          </a:p>
          <a:p>
            <a:r>
              <a:rPr lang="en-US" sz="3600" dirty="0" smtClean="0"/>
              <a:t>At runtime it provides a high degree of isolation between different services</a:t>
            </a:r>
          </a:p>
          <a:p>
            <a:r>
              <a:rPr lang="en-US" sz="3600" dirty="0" err="1" smtClean="0"/>
              <a:t>Docker</a:t>
            </a:r>
            <a:r>
              <a:rPr lang="en-US" sz="3600" dirty="0" smtClean="0"/>
              <a:t> containers are extremely lightweight and as a result can be built and started extremely quickly</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processes</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5"/>
            <a:ext cx="23228693" cy="421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err="1" smtClean="0"/>
              <a:t>automaticly</a:t>
            </a:r>
            <a:r>
              <a:rPr lang="en-US" sz="3600" dirty="0" smtClean="0"/>
              <a:t>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a:t>
            </a:r>
            <a:r>
              <a:rPr lang="en-US" sz="3600" b="1" dirty="0" smtClean="0"/>
              <a:t>microservice inside a </a:t>
            </a:r>
            <a:r>
              <a:rPr lang="en-US" sz="3600" b="1" dirty="0" err="1" smtClean="0"/>
              <a:t>Docker</a:t>
            </a:r>
            <a:r>
              <a:rPr lang="en-US" sz="3600" b="1" dirty="0" smtClean="0"/>
              <a:t> container  </a:t>
            </a:r>
            <a:r>
              <a:rPr lang="en-US" sz="3600" dirty="0" smtClean="0"/>
              <a:t>needs to build a </a:t>
            </a:r>
            <a:r>
              <a:rPr lang="en-US" sz="3600" dirty="0" err="1" smtClean="0"/>
              <a:t>Docker</a:t>
            </a:r>
            <a:r>
              <a:rPr lang="en-US" sz="3600" dirty="0" smtClean="0"/>
              <a:t> image containing the service library and Java</a:t>
            </a:r>
          </a:p>
          <a:p>
            <a:r>
              <a:rPr lang="en-US" sz="3600" dirty="0" smtClean="0"/>
              <a:t>The </a:t>
            </a:r>
            <a:r>
              <a:rPr lang="en-US" sz="3600" b="1" dirty="0" smtClean="0"/>
              <a:t>integration test </a:t>
            </a:r>
            <a:r>
              <a:rPr lang="en-US" sz="3600" dirty="0" smtClean="0"/>
              <a:t>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2" name="Gruppo 1"/>
          <p:cNvGrpSpPr/>
          <p:nvPr/>
        </p:nvGrpSpPr>
        <p:grpSpPr>
          <a:xfrm>
            <a:off x="10393666" y="6677183"/>
            <a:ext cx="8276792" cy="4176477"/>
            <a:chOff x="10393666" y="6677183"/>
            <a:chExt cx="8276792" cy="4176477"/>
          </a:xfrm>
        </p:grpSpPr>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a:t>
            </a:r>
            <a:r>
              <a:rPr lang="it-IT" sz="3600" dirty="0" err="1" smtClean="0"/>
              <a:t>specifications</a:t>
            </a:r>
            <a:endParaRPr lang="it-IT" sz="3600" dirty="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To </a:t>
            </a:r>
            <a:r>
              <a:rPr lang="it-IT" dirty="0" err="1" smtClean="0"/>
              <a:t>this</a:t>
            </a:r>
            <a:r>
              <a:rPr lang="it-IT" dirty="0" smtClean="0"/>
              <a:t> end </a:t>
            </a:r>
            <a:r>
              <a:rPr lang="it-IT" dirty="0" err="1" smtClean="0"/>
              <a:t>we</a:t>
            </a:r>
            <a:r>
              <a:rPr lang="it-IT" dirty="0" smtClean="0"/>
              <a:t> </a:t>
            </a:r>
            <a:r>
              <a:rPr lang="it-IT" dirty="0" err="1" smtClean="0"/>
              <a:t>will</a:t>
            </a:r>
            <a:r>
              <a:rPr lang="it-IT" dirty="0" smtClean="0"/>
              <a:t> create:</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a:t>
            </a:r>
            <a:r>
              <a:rPr lang="it-IT" sz="3600" dirty="0" err="1" smtClean="0"/>
              <a:t>available</a:t>
            </a:r>
            <a:r>
              <a:rPr lang="it-IT" sz="3600" dirty="0" smtClean="0"/>
              <a:t> </a:t>
            </a:r>
            <a:r>
              <a:rPr lang="it-IT" sz="3600" dirty="0" err="1" smtClean="0"/>
              <a:t>within</a:t>
            </a:r>
            <a:r>
              <a:rPr lang="it-IT" sz="3600" dirty="0" smtClean="0"/>
              <a:t>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err="1" smtClean="0"/>
              <a:t>MySql</a:t>
            </a:r>
            <a:r>
              <a:rPr lang="en-US" sz="3600" dirty="0" smtClean="0"/>
              <a:t> instance data will </a:t>
            </a:r>
            <a:r>
              <a:rPr lang="en-US" sz="3600" dirty="0"/>
              <a:t>be load from scratch by </a:t>
            </a:r>
            <a:r>
              <a:rPr lang="en-US" sz="3600" dirty="0" smtClean="0"/>
              <a:t>means of the sql statements provided </a:t>
            </a:r>
            <a:r>
              <a:rPr lang="en-US" sz="3600" dirty="0"/>
              <a:t>in the </a:t>
            </a:r>
            <a:r>
              <a:rPr lang="en-US" sz="3600" dirty="0" smtClean="0"/>
              <a:t>application’s package</a:t>
            </a:r>
          </a:p>
          <a:p>
            <a:pPr lvl="1"/>
            <a:r>
              <a:rPr lang="en-US" sz="3600" dirty="0" smtClean="0"/>
              <a:t>For specific test purposes it will be possible to build and run database images with test-distinguishing data</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318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Promotes</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a:t>
            </a:r>
            <a:r>
              <a:rPr lang="it-IT" sz="3600" dirty="0" smtClean="0"/>
              <a:t> GITHUB, </a:t>
            </a:r>
            <a:r>
              <a:rPr lang="it-IT" sz="3600" dirty="0" err="1"/>
              <a:t>according</a:t>
            </a:r>
            <a:r>
              <a:rPr lang="it-IT" sz="3600" dirty="0"/>
              <a:t> </a:t>
            </a:r>
            <a:r>
              <a:rPr lang="it-IT" sz="3600" dirty="0" smtClean="0"/>
              <a:t>to the </a:t>
            </a:r>
            <a:r>
              <a:rPr lang="it-IT" sz="3600" dirty="0" err="1" smtClean="0"/>
              <a:t>Maven</a:t>
            </a:r>
            <a:r>
              <a:rPr lang="it-IT" sz="3600" dirty="0" smtClean="0"/>
              <a:t> repository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988024" y="656996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a:t>
            </a:r>
            <a:r>
              <a:rPr lang="it-IT" sz="3600" dirty="0"/>
              <a:t>GITHUB </a:t>
            </a:r>
            <a:r>
              <a:rPr lang="it-IT" sz="3600" dirty="0" err="1"/>
              <a:t>according</a:t>
            </a:r>
            <a:r>
              <a:rPr lang="it-IT" sz="3600" dirty="0"/>
              <a:t> to the </a:t>
            </a:r>
            <a:r>
              <a:rPr lang="it-IT" sz="3600" dirty="0" err="1"/>
              <a:t>Maven</a:t>
            </a:r>
            <a:r>
              <a:rPr lang="it-IT" sz="3600" dirty="0"/>
              <a:t> repository </a:t>
            </a:r>
            <a:r>
              <a:rPr lang="it-IT" sz="3600" dirty="0" err="1"/>
              <a:t>specifications</a:t>
            </a:r>
            <a:endParaRPr lang="it-IT" sz="3600" dirty="0" smtClean="0"/>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1102768" y="5761316"/>
            <a:ext cx="1872208" cy="167274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
        <p:nvSpPr>
          <p:cNvPr id="16" name="Rettangolo 15"/>
          <p:cNvSpPr/>
          <p:nvPr/>
        </p:nvSpPr>
        <p:spPr bwMode="auto">
          <a:xfrm>
            <a:off x="9455696" y="5761316"/>
            <a:ext cx="2880320"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11399912" y="4288582"/>
            <a:ext cx="3612842" cy="1131044"/>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13488144" y="5761316"/>
            <a:ext cx="1489686"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470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rgbClr val="FF99FF">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
        <p:nvSpPr>
          <p:cNvPr id="13" name="Rettangolo 12"/>
          <p:cNvSpPr/>
          <p:nvPr/>
        </p:nvSpPr>
        <p:spPr bwMode="auto">
          <a:xfrm>
            <a:off x="2686944" y="2249488"/>
            <a:ext cx="3456384" cy="83637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828056" y="4020923"/>
            <a:ext cx="6483623" cy="368190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695836" y="9679359"/>
            <a:ext cx="6239580" cy="225606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0874524" y="5867995"/>
            <a:ext cx="4171950" cy="541972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42" name="Rettangolo 41"/>
          <p:cNvSpPr/>
          <p:nvPr/>
        </p:nvSpPr>
        <p:spPr bwMode="auto">
          <a:xfrm>
            <a:off x="1496716" y="2948049"/>
            <a:ext cx="13636946" cy="234113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as_9eccf35d79407b7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bserefbfb1e277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355145"/>
            <a:ext cx="12081558" cy="54514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344103" y="7227008"/>
            <a:ext cx="5088398" cy="113135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1966382"/>
            <a:ext cx="6996513" cy="1201336"/>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767068"/>
            <a:ext cx="7236119" cy="45129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832843"/>
            <a:ext cx="6451698" cy="126938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8554"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ISinkConfirmTopic.class</a:t>
            </a:r>
            <a:r>
              <a:rPr lang="it-IT" sz="2400" b="1" dirty="0">
                <a:solidFill>
                  <a:srgbClr val="FF0000"/>
                </a:solidFill>
                <a:latin typeface="Consolas"/>
              </a:rPr>
              <a:t>) </a:t>
            </a:r>
            <a:endParaRPr lang="it-IT" sz="2400" b="1" dirty="0" smtClean="0">
              <a:solidFill>
                <a:srgbClr val="FF0000"/>
              </a:solidFill>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smtClean="0">
                <a:solidFill>
                  <a:srgbClr val="0000FF"/>
                </a:solidFill>
                <a:latin typeface="Consolas"/>
              </a:rPr>
              <a:t>public</a:t>
            </a:r>
            <a:r>
              <a:rPr lang="it-IT" sz="2400" b="1" dirty="0" smtClean="0">
                <a:latin typeface="Consolas"/>
              </a:rPr>
              <a:t> </a:t>
            </a:r>
            <a:r>
              <a:rPr lang="it-IT" sz="2400" b="1" dirty="0" err="1">
                <a:solidFill>
                  <a:srgbClr val="0000FF"/>
                </a:solidFill>
                <a:latin typeface="Consolas"/>
              </a:rPr>
              <a:t>void</a:t>
            </a:r>
            <a:r>
              <a:rPr lang="it-IT" sz="2400" b="1" dirty="0">
                <a:latin typeface="Consolas"/>
              </a:rPr>
              <a:t> </a:t>
            </a:r>
            <a:r>
              <a:rPr lang="it-IT" sz="2400" b="1" dirty="0" err="1">
                <a:solidFill>
                  <a:srgbClr val="FF0000"/>
                </a:solidFill>
                <a:latin typeface="Consolas"/>
              </a:rPr>
              <a:t>updateConfirmPending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a:solidFill>
                  <a:srgbClr val="FF0000"/>
                </a:solidFill>
                <a:latin typeface="Consolas"/>
              </a:rPr>
              <a:t>service.updatePendingBooking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a:solidFill>
                  <a:srgbClr val="0000FF"/>
                </a:solidFill>
                <a:latin typeface="Consolas"/>
              </a:rPr>
              <a:t>public </a:t>
            </a:r>
            <a:r>
              <a:rPr lang="it-IT" sz="2400" b="1" dirty="0" err="1">
                <a:solidFill>
                  <a:srgbClr val="0000FF"/>
                </a:solidFill>
                <a:latin typeface="Consolas"/>
              </a:rPr>
              <a:t>void</a:t>
            </a:r>
            <a:r>
              <a:rPr lang="it-IT" sz="2400" b="1" dirty="0">
                <a:solidFill>
                  <a:srgbClr val="0000FF"/>
                </a:solidFill>
                <a:latin typeface="Consolas"/>
              </a:rPr>
              <a:t> </a:t>
            </a:r>
            <a:r>
              <a:rPr lang="it-IT" sz="2400" b="1" dirty="0" err="1">
                <a:solidFill>
                  <a:srgbClr val="FF0000"/>
                </a:solidFill>
                <a:latin typeface="Consolas"/>
              </a:rPr>
              <a:t>updateNotConfirmPending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 </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b="1" dirty="0" err="1">
                <a:solidFill>
                  <a:srgbClr val="FF0000"/>
                </a:solidFill>
                <a:latin typeface="Consolas"/>
              </a:rPr>
              <a:t>service.updateNotConfirmedBooking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ISinkOutputTopic.</a:t>
            </a:r>
            <a:r>
              <a:rPr lang="it-IT" sz="2400" b="1"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b="1" dirty="0" err="1">
                <a:solidFill>
                  <a:srgbClr val="FF0000"/>
                </a:solidFill>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smtClean="0">
                <a:solidFill>
                  <a:srgbClr val="FF0000"/>
                </a:solidFill>
                <a:latin typeface="Consolas"/>
              </a:rPr>
              <a:t>kafkaChannel.outputPendingTopic</a:t>
            </a:r>
            <a:r>
              <a:rPr lang="it-IT" sz="2400" b="1" dirty="0">
                <a:solidFill>
                  <a:srgbClr val="FF0000"/>
                </a:solidFill>
                <a:latin typeface="Consolas"/>
              </a:rPr>
              <a:t>().</a:t>
            </a:r>
            <a:r>
              <a:rPr lang="it-IT" sz="2400" b="1" dirty="0" err="1">
                <a:solidFill>
                  <a:srgbClr val="FF0000"/>
                </a:solidFill>
                <a:latin typeface="Consolas"/>
              </a:rPr>
              <a:t>send</a:t>
            </a:r>
            <a:r>
              <a:rPr lang="it-IT" sz="2400" b="1" dirty="0">
                <a:solidFill>
                  <a:srgbClr val="FF0000"/>
                </a:solidFill>
                <a:latin typeface="Consolas"/>
              </a:rPr>
              <a:t>(</a:t>
            </a:r>
            <a:r>
              <a:rPr lang="it-IT" sz="2400" b="1" dirty="0" err="1">
                <a:solidFill>
                  <a:srgbClr val="FF0000"/>
                </a:solidFill>
                <a:latin typeface="Consolas"/>
              </a:rPr>
              <a:t>MessageBuilder.withPayload</a:t>
            </a:r>
            <a:r>
              <a:rPr lang="it-IT" sz="2400" b="1" dirty="0">
                <a:solidFill>
                  <a:srgbClr val="FF0000"/>
                </a:solidFill>
                <a:latin typeface="Consolas"/>
              </a:rPr>
              <a:t>(</a:t>
            </a:r>
            <a:r>
              <a:rPr lang="it-IT" sz="2400" b="1" dirty="0" err="1">
                <a:solidFill>
                  <a:srgbClr val="FF0000"/>
                </a:solidFill>
                <a:latin typeface="Consolas"/>
              </a:rPr>
              <a:t>dtInfo</a:t>
            </a:r>
            <a:r>
              <a:rPr lang="it-IT" sz="2400" b="1" dirty="0">
                <a:solidFill>
                  <a:srgbClr val="FF0000"/>
                </a:solidFill>
                <a:latin typeface="Consolas"/>
              </a:rPr>
              <a:t>).build</a:t>
            </a:r>
            <a:r>
              <a:rPr lang="it-IT" sz="2400" b="1" dirty="0" smtClean="0">
                <a:solidFill>
                  <a:srgbClr val="FF0000"/>
                </a:solidFill>
                <a:latin typeface="Consolas"/>
              </a:rPr>
              <a:t>())</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2699"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dirty="0" err="1" smtClean="0"/>
              <a:t>implements</a:t>
            </a:r>
            <a:r>
              <a:rPr lang="it-IT" sz="3600" dirty="0" smtClean="0"/>
              <a:t>  the </a:t>
            </a:r>
            <a:r>
              <a:rPr lang="it-IT" sz="3600" dirty="0" err="1" smtClean="0"/>
              <a:t>interface</a:t>
            </a:r>
            <a:r>
              <a:rPr lang="it-IT" sz="3600" dirty="0" smtClean="0"/>
              <a:t> </a:t>
            </a:r>
          </a:p>
          <a:p>
            <a:pPr lvl="1"/>
            <a:r>
              <a:rPr lang="it-IT" sz="3600" dirty="0" smtClean="0"/>
              <a:t>Method </a:t>
            </a:r>
            <a:r>
              <a:rPr lang="it-IT" sz="3600" dirty="0" err="1"/>
              <a:t>which</a:t>
            </a:r>
            <a:r>
              <a:rPr lang="it-IT" sz="3600" dirty="0"/>
              <a:t> </a:t>
            </a:r>
            <a:r>
              <a:rPr lang="it-IT" sz="3600" dirty="0" err="1"/>
              <a:t>implements</a:t>
            </a:r>
            <a:r>
              <a:rPr lang="it-IT" sz="3600" dirty="0"/>
              <a:t> </a:t>
            </a:r>
            <a:r>
              <a:rPr lang="it-IT" sz="3600" dirty="0" smtClean="0"/>
              <a:t>the </a:t>
            </a:r>
            <a:r>
              <a:rPr lang="it-IT" sz="3600" dirty="0" err="1" smtClean="0"/>
              <a:t>publishing</a:t>
            </a:r>
            <a:r>
              <a:rPr lang="it-IT" sz="3600" dirty="0" smtClean="0"/>
              <a:t> </a:t>
            </a:r>
            <a:r>
              <a:rPr lang="it-IT" sz="3600" dirty="0" err="1" smtClean="0"/>
              <a:t>logic</a:t>
            </a:r>
            <a:r>
              <a:rPr lang="it-IT" sz="3600" dirty="0" smtClean="0"/>
              <a:t>  </a:t>
            </a:r>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800" b="1" dirty="0">
                <a:solidFill>
                  <a:srgbClr val="FF0000"/>
                </a:solidFill>
                <a:latin typeface="Consolas"/>
              </a:rPr>
              <a:t>@</a:t>
            </a:r>
            <a:r>
              <a:rPr lang="it-IT" sz="2800" b="1" dirty="0" err="1">
                <a:solidFill>
                  <a:srgbClr val="FF0000"/>
                </a:solidFill>
                <a:latin typeface="Consolas"/>
              </a:rPr>
              <a:t>Scheduled</a:t>
            </a:r>
            <a:r>
              <a:rPr lang="it-IT" sz="2800" b="1" dirty="0">
                <a:solidFill>
                  <a:srgbClr val="FF0000"/>
                </a:solidFill>
                <a:latin typeface="Consolas"/>
              </a:rPr>
              <a:t>(</a:t>
            </a:r>
            <a:r>
              <a:rPr lang="it-IT" sz="2800" b="1" dirty="0" err="1">
                <a:solidFill>
                  <a:srgbClr val="FF0000"/>
                </a:solidFill>
                <a:latin typeface="Consolas"/>
              </a:rPr>
              <a:t>fixedRate</a:t>
            </a:r>
            <a:r>
              <a:rPr lang="it-IT" sz="2800" b="1" dirty="0">
                <a:solidFill>
                  <a:srgbClr val="FF0000"/>
                </a:solidFill>
                <a:latin typeface="Consolas"/>
              </a:rPr>
              <a:t> = 60000) </a:t>
            </a:r>
            <a:br>
              <a:rPr lang="it-IT" sz="2800" b="1" dirty="0">
                <a:solidFill>
                  <a:srgbClr val="FF0000"/>
                </a:solidFill>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b="1" dirty="0">
                <a:solidFill>
                  <a:srgbClr val="FF0000"/>
                </a:solidFill>
                <a:latin typeface="Consolas"/>
              </a:rPr>
              <a:t>@</a:t>
            </a:r>
            <a:r>
              <a:rPr lang="it-IT" sz="2800" b="1" dirty="0" err="1">
                <a:solidFill>
                  <a:srgbClr val="FF0000"/>
                </a:solidFill>
                <a:latin typeface="Consolas"/>
              </a:rPr>
              <a:t>EnableScheduling</a:t>
            </a:r>
            <a:r>
              <a:rPr lang="en-US" sz="2800" b="1" dirty="0" smtClean="0">
                <a:solidFill>
                  <a:srgbClr val="FF0000"/>
                </a:solidFill>
                <a:latin typeface="Consolas"/>
              </a:rPr>
              <a:t/>
            </a:r>
            <a:br>
              <a:rPr lang="en-US" sz="2800" b="1" dirty="0" smtClean="0">
                <a:solidFill>
                  <a:srgbClr val="FF0000"/>
                </a:solidFill>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3601993" cy="5353050"/>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balancing. </a:t>
            </a:r>
          </a:p>
          <a:p>
            <a:r>
              <a:rPr lang="en-US" sz="3200" dirty="0" smtClean="0"/>
              <a:t>Eureka </a:t>
            </a:r>
            <a:r>
              <a:rPr lang="en-US" sz="3200" dirty="0"/>
              <a:t>can be configured and deployed </a:t>
            </a:r>
            <a:r>
              <a:rPr lang="en-US" sz="3200" dirty="0" smtClean="0"/>
              <a:t>in a manner that ensures high degree of availability by replicating the current operating status of each registered 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sp>
        <p:nvSpPr>
          <p:cNvPr id="7" name="Segnaposto contenuto 2"/>
          <p:cNvSpPr txBox="1">
            <a:spLocks/>
          </p:cNvSpPr>
          <p:nvPr/>
        </p:nvSpPr>
        <p:spPr bwMode="auto">
          <a:xfrm>
            <a:off x="628054" y="70888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removed.</a:t>
            </a:r>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9531" y="1519486"/>
            <a:ext cx="99060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b="1" dirty="0" err="1" smtClean="0"/>
              <a:t>loosely</a:t>
            </a:r>
            <a:r>
              <a:rPr lang="it-IT" sz="4400" b="1" dirty="0" smtClean="0"/>
              <a:t> </a:t>
            </a:r>
            <a:r>
              <a:rPr lang="it-IT" sz="4400" b="1"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a:t>
            </a:r>
            <a:r>
              <a:rPr lang="it-IT" sz="4400" b="1" dirty="0" smtClean="0"/>
              <a:t>the </a:t>
            </a:r>
            <a:r>
              <a:rPr lang="it-IT" sz="4400" b="1" dirty="0" err="1" smtClean="0"/>
              <a:t>adoption</a:t>
            </a:r>
            <a:r>
              <a:rPr lang="it-IT" sz="4400" b="1" dirty="0"/>
              <a:t> of new </a:t>
            </a:r>
            <a:r>
              <a:rPr lang="it-IT" sz="4400" b="1" dirty="0" err="1"/>
              <a:t>technology</a:t>
            </a:r>
            <a:r>
              <a:rPr lang="it-IT" sz="4400" b="1" dirty="0"/>
              <a:t> </a:t>
            </a:r>
            <a:r>
              <a:rPr lang="it-IT" sz="4400" dirty="0"/>
              <a:t>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with </a:t>
            </a:r>
            <a:r>
              <a:rPr lang="it-IT" sz="4400" dirty="0" err="1" smtClean="0"/>
              <a:t>respect</a:t>
            </a:r>
            <a:r>
              <a:rPr lang="it-IT" sz="4400" dirty="0" smtClean="0"/>
              <a:t> to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b="1" dirty="0" smtClean="0"/>
              <a:t>Deployment </a:t>
            </a:r>
            <a:r>
              <a:rPr lang="it-IT" sz="4400" b="1" dirty="0" err="1" smtClean="0"/>
              <a:t>should</a:t>
            </a:r>
            <a:r>
              <a:rPr lang="it-IT" sz="4400" b="1" dirty="0" smtClean="0"/>
              <a:t> be </a:t>
            </a:r>
            <a:r>
              <a:rPr lang="it-IT" sz="4400" b="1" dirty="0" err="1" smtClean="0"/>
              <a:t>flexible</a:t>
            </a:r>
            <a:r>
              <a:rPr lang="it-IT" sz="4400" b="1"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b="1" dirty="0" err="1" smtClean="0"/>
              <a:t>asynchronous</a:t>
            </a:r>
            <a:r>
              <a:rPr lang="it-IT" sz="4400" b="1" dirty="0" smtClean="0"/>
              <a:t> non-</a:t>
            </a:r>
            <a:r>
              <a:rPr lang="it-IT" sz="4400" b="1" dirty="0" err="1" smtClean="0"/>
              <a:t>blocking</a:t>
            </a:r>
            <a:r>
              <a:rPr lang="it-IT" sz="4400" b="1" dirty="0" smtClean="0"/>
              <a:t> </a:t>
            </a:r>
            <a:r>
              <a:rPr lang="it-IT" sz="4400" b="1" dirty="0" err="1" smtClean="0"/>
              <a:t>operations</a:t>
            </a:r>
            <a:endParaRPr lang="it-IT" sz="4400" b="1"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b="1" dirty="0" smtClean="0"/>
              <a:t>«</a:t>
            </a:r>
            <a:r>
              <a:rPr lang="it-IT" sz="4400" b="1" dirty="0" err="1" smtClean="0"/>
              <a:t>poliglot</a:t>
            </a:r>
            <a:r>
              <a:rPr lang="it-IT" sz="4400" b="1" dirty="0" smtClean="0"/>
              <a:t> </a:t>
            </a:r>
            <a:r>
              <a:rPr lang="it-IT" sz="4400" b="1" dirty="0" err="1" smtClean="0"/>
              <a:t>approach</a:t>
            </a:r>
            <a:r>
              <a:rPr lang="it-IT" sz="4400" b="1" dirty="0" smtClean="0"/>
              <a:t>» </a:t>
            </a:r>
            <a:r>
              <a:rPr lang="it-IT" sz="4400" dirty="0" smtClean="0"/>
              <a:t>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service</a:t>
            </a:r>
          </a:p>
          <a:p>
            <a:pPr lvl="1" eaLnBrk="1" hangingPunct="1">
              <a:buFont typeface="Wingdings" pitchFamily="2" charset="2"/>
              <a:buChar char="§"/>
            </a:pPr>
            <a:r>
              <a:rPr lang="it-IT" sz="4400" dirty="0" smtClean="0"/>
              <a:t>The </a:t>
            </a:r>
            <a:r>
              <a:rPr lang="it-IT" sz="4400" b="1" dirty="0" err="1" smtClean="0"/>
              <a:t>infrastructure</a:t>
            </a:r>
            <a:r>
              <a:rPr lang="it-IT" sz="4400" b="1"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b="1" dirty="0" smtClean="0"/>
              <a:t>Service </a:t>
            </a:r>
            <a:r>
              <a:rPr lang="it-IT" sz="4400" b="1" dirty="0" err="1" smtClean="0"/>
              <a:t>discovery</a:t>
            </a:r>
            <a:r>
              <a:rPr lang="it-IT" sz="4400" b="1"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b="1" dirty="0"/>
              <a:t>C</a:t>
            </a:r>
            <a:r>
              <a:rPr lang="it-IT" sz="4400" b="1" dirty="0" smtClean="0"/>
              <a:t>lient side </a:t>
            </a:r>
            <a:r>
              <a:rPr lang="it-IT" sz="4400" b="1" dirty="0" err="1" smtClean="0"/>
              <a:t>load</a:t>
            </a:r>
            <a:r>
              <a:rPr lang="it-IT" sz="4400" b="1" dirty="0" smtClean="0"/>
              <a:t> </a:t>
            </a:r>
            <a:r>
              <a:rPr lang="it-IT" sz="4400" b="1" dirty="0" err="1" smtClean="0"/>
              <a:t>balancing</a:t>
            </a:r>
            <a:r>
              <a:rPr lang="it-IT" sz="4400" b="1"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a:t>
            </a:r>
            <a:r>
              <a:rPr lang="it-IT" sz="2800" dirty="0" smtClean="0"/>
              <a:t>8761</a:t>
            </a:r>
            <a:r>
              <a:rPr lang="it-IT" sz="2800" b="1" dirty="0">
                <a:solidFill>
                  <a:srgbClr val="FF0000"/>
                </a:solidFill>
              </a:rPr>
              <a:t> </a:t>
            </a:r>
            <a:r>
              <a:rPr lang="it-IT" sz="2800" b="1" dirty="0" smtClean="0">
                <a:solidFill>
                  <a:srgbClr val="FF0000"/>
                </a:solidFill>
              </a:rPr>
              <a:t>#LISTENING PORT</a:t>
            </a:r>
            <a:endParaRPr lang="it-IT" sz="2800" dirty="0"/>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b="1" dirty="0">
                <a:solidFill>
                  <a:srgbClr val="FF0000"/>
                </a:solidFill>
                <a:latin typeface="Consolas"/>
              </a:rPr>
              <a:t>@</a:t>
            </a:r>
            <a:r>
              <a:rPr lang="en-US" sz="2800" b="1" dirty="0" err="1">
                <a:solidFill>
                  <a:srgbClr val="FF0000"/>
                </a:solidFill>
                <a:latin typeface="Consolas"/>
              </a:rPr>
              <a:t>EnableEurekaServer</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a:solidFill>
                  <a:srgbClr val="000000"/>
                </a:solidFill>
              </a:rPr>
              <a:t>Eureka </a:t>
            </a:r>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b="1" u="sng" dirty="0" err="1">
                <a:solidFill>
                  <a:srgbClr val="FF0000"/>
                </a:solidFill>
              </a:rPr>
              <a:t>healthcheck</a:t>
            </a:r>
            <a:r>
              <a:rPr lang="it-IT" sz="2800" b="1" u="sng" dirty="0">
                <a:solidFill>
                  <a:srgbClr val="FF0000"/>
                </a:solidFill>
              </a:rPr>
              <a:t>:</a:t>
            </a:r>
          </a:p>
          <a:p>
            <a:r>
              <a:rPr lang="it-IT" sz="2800" b="1" dirty="0">
                <a:solidFill>
                  <a:srgbClr val="FF0000"/>
                </a:solidFill>
              </a:rPr>
              <a:t>      </a:t>
            </a:r>
            <a:r>
              <a:rPr lang="it-IT" sz="2800" b="1" dirty="0" err="1">
                <a:solidFill>
                  <a:srgbClr val="FF0000"/>
                </a:solidFill>
              </a:rPr>
              <a:t>enabled</a:t>
            </a:r>
            <a:r>
              <a:rPr lang="it-IT" sz="2800" b="1" dirty="0">
                <a:solidFill>
                  <a:srgbClr val="FF0000"/>
                </a:solidFill>
              </a:rPr>
              <a:t>: </a:t>
            </a:r>
            <a:r>
              <a:rPr lang="it-IT" sz="2800" b="1" dirty="0" err="1">
                <a:solidFill>
                  <a:srgbClr val="FF0000"/>
                </a:solidFill>
              </a:rPr>
              <a:t>true</a:t>
            </a:r>
            <a:endParaRPr lang="it-IT" sz="2800" b="1" dirty="0">
              <a:solidFill>
                <a:srgbClr val="FF0000"/>
              </a:solidFill>
            </a:endParaRPr>
          </a:p>
          <a:p>
            <a:r>
              <a:rPr lang="it-IT" sz="2800" b="1" dirty="0">
                <a:solidFill>
                  <a:srgbClr val="FF0000"/>
                </a:solidFill>
              </a:rPr>
              <a:t>    </a:t>
            </a:r>
            <a:r>
              <a:rPr lang="it-IT" sz="2800" b="1" dirty="0" err="1">
                <a:solidFill>
                  <a:srgbClr val="FF0000"/>
                </a:solidFill>
              </a:rPr>
              <a:t>lease</a:t>
            </a:r>
            <a:r>
              <a:rPr lang="it-IT" sz="2800" b="1" dirty="0">
                <a:solidFill>
                  <a:srgbClr val="FF0000"/>
                </a:solidFill>
              </a:rPr>
              <a:t>:</a:t>
            </a:r>
          </a:p>
          <a:p>
            <a:r>
              <a:rPr lang="it-IT" sz="2800" b="1" dirty="0">
                <a:solidFill>
                  <a:srgbClr val="FF0000"/>
                </a:solidFill>
              </a:rPr>
              <a:t>      </a:t>
            </a:r>
            <a:r>
              <a:rPr lang="it-IT" sz="2800" b="1" dirty="0" err="1">
                <a:solidFill>
                  <a:srgbClr val="FF0000"/>
                </a:solidFill>
              </a:rPr>
              <a:t>duration</a:t>
            </a:r>
            <a:r>
              <a:rPr lang="it-IT" sz="2800" b="1" dirty="0">
                <a:solidFill>
                  <a:srgbClr val="FF0000"/>
                </a:solidFill>
              </a:rPr>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b="1" dirty="0" smtClean="0">
                <a:solidFill>
                  <a:srgbClr val="FF0000"/>
                </a:solidFill>
                <a:latin typeface="Consolas"/>
              </a:rPr>
              <a:t>@</a:t>
            </a:r>
            <a:r>
              <a:rPr lang="en-US" sz="2800" b="1" dirty="0" err="1">
                <a:solidFill>
                  <a:srgbClr val="FF0000"/>
                </a:solidFill>
                <a:latin typeface="Consolas"/>
              </a:rPr>
              <a:t>EnableEurekaClient</a:t>
            </a:r>
            <a:r>
              <a:rPr lang="en-US" sz="2800" b="1" dirty="0">
                <a:solidFill>
                  <a:srgbClr val="FF0000"/>
                </a:solidFill>
                <a:latin typeface="Consolas"/>
              </a:rPr>
              <a:t> </a:t>
            </a:r>
            <a:br>
              <a:rPr lang="en-US" sz="2800" b="1" dirty="0">
                <a:solidFill>
                  <a:srgbClr val="FF0000"/>
                </a:solidFill>
                <a:latin typeface="Consolas"/>
              </a:rPr>
            </a:br>
            <a:r>
              <a:rPr lang="en-US" sz="2800" b="1" dirty="0">
                <a:solidFill>
                  <a:srgbClr val="FF0000"/>
                </a:solidFill>
                <a:latin typeface="Consolas"/>
              </a:rPr>
              <a:t>@</a:t>
            </a:r>
            <a:r>
              <a:rPr lang="en-US" sz="2800" b="1" dirty="0" err="1">
                <a:solidFill>
                  <a:srgbClr val="FF0000"/>
                </a:solidFill>
                <a:latin typeface="Consolas"/>
              </a:rPr>
              <a:t>EnableDiscoveryClient</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smtClean="0">
                <a:solidFill>
                  <a:srgbClr val="000000"/>
                </a:solidFill>
              </a:rPr>
              <a:t>EnableEurekaClient</a:t>
            </a:r>
            <a:r>
              <a:rPr lang="it-IT" sz="3600" i="1" dirty="0" smtClean="0">
                <a:solidFill>
                  <a:srgbClr val="000000"/>
                </a:solidFill>
              </a:rPr>
              <a:t> </a:t>
            </a:r>
            <a:r>
              <a:rPr lang="en-US" sz="3600" dirty="0">
                <a:solidFill>
                  <a:srgbClr val="000000"/>
                </a:solidFill>
              </a:rPr>
              <a:t>directive </a:t>
            </a:r>
          </a:p>
          <a:p>
            <a:pPr lvl="1"/>
            <a:r>
              <a:rPr lang="it-IT" sz="3600" i="1" dirty="0" smtClean="0">
                <a:solidFill>
                  <a:srgbClr val="000000"/>
                </a:solidFill>
              </a:rPr>
              <a:t>@</a:t>
            </a:r>
            <a:r>
              <a:rPr lang="it-IT" sz="3600" i="1" dirty="0" err="1" smtClean="0">
                <a:solidFill>
                  <a:srgbClr val="000000"/>
                </a:solidFill>
              </a:rPr>
              <a:t>EnableDiscoveryClient</a:t>
            </a:r>
            <a:r>
              <a:rPr lang="it-IT" sz="3600" i="1" dirty="0" smtClean="0">
                <a:solidFill>
                  <a:srgbClr val="000000"/>
                </a:solidFill>
              </a:rPr>
              <a:t> </a:t>
            </a:r>
            <a:r>
              <a:rPr lang="en-US" sz="3600" dirty="0">
                <a:solidFill>
                  <a:srgbClr val="000000"/>
                </a:solidFill>
              </a:rPr>
              <a:t>directive </a:t>
            </a:r>
          </a:p>
          <a:p>
            <a:pPr lvl="1"/>
            <a:r>
              <a:rPr lang="it-IT" sz="3600" dirty="0" smtClean="0">
                <a:solidFill>
                  <a:srgbClr val="000000"/>
                </a:solidFill>
              </a:rPr>
              <a:t>Eureka service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b="1" dirty="0" err="1" smtClean="0">
                <a:solidFill>
                  <a:srgbClr val="FF0000"/>
                </a:solidFill>
                <a:latin typeface="Consolas"/>
              </a:rPr>
              <a:t>instances</a:t>
            </a:r>
            <a:r>
              <a:rPr lang="it-IT" sz="2800" b="1" dirty="0" smtClean="0">
                <a:solidFill>
                  <a:srgbClr val="FF0000"/>
                </a:solidFill>
                <a:latin typeface="Consolas"/>
              </a:rPr>
              <a:t> </a:t>
            </a:r>
            <a:r>
              <a:rPr lang="it-IT" sz="2800" b="1" dirty="0">
                <a:solidFill>
                  <a:srgbClr val="FF0000"/>
                </a:solidFill>
                <a:latin typeface="Consolas"/>
              </a:rPr>
              <a:t>= </a:t>
            </a:r>
            <a:r>
              <a:rPr lang="it-IT" sz="2800" b="1" dirty="0" err="1">
                <a:solidFill>
                  <a:srgbClr val="0000FF"/>
                </a:solidFill>
                <a:latin typeface="Consolas"/>
              </a:rPr>
              <a:t>this</a:t>
            </a:r>
            <a:r>
              <a:rPr lang="it-IT" sz="2800" b="1" dirty="0" err="1">
                <a:latin typeface="Consolas"/>
              </a:rPr>
              <a:t>.</a:t>
            </a:r>
            <a:r>
              <a:rPr lang="it-IT" sz="2800" b="1" dirty="0" err="1">
                <a:solidFill>
                  <a:srgbClr val="FF0000"/>
                </a:solidFill>
                <a:latin typeface="Consolas"/>
              </a:rPr>
              <a:t>discoveryClient.getInstances</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 </a:t>
            </a:r>
            <a:r>
              <a:rPr lang="it-IT" sz="2800" b="1" dirty="0" err="1">
                <a:solidFill>
                  <a:srgbClr val="FF0000"/>
                </a:solidFill>
                <a:latin typeface="Consolas"/>
              </a:rPr>
              <a:t>instances.</a:t>
            </a:r>
            <a:r>
              <a:rPr lang="it-IT" sz="2800" b="1" dirty="0" err="1">
                <a:solidFill>
                  <a:srgbClr val="0000FF"/>
                </a:solidFill>
                <a:latin typeface="Consolas"/>
              </a:rPr>
              <a:t>get</a:t>
            </a:r>
            <a:r>
              <a:rPr lang="it-IT" sz="2800" b="1" dirty="0">
                <a:solidFill>
                  <a:srgbClr val="FF0000"/>
                </a:solidFill>
                <a:latin typeface="Consolas"/>
              </a:rPr>
              <a:t>(i</a:t>
            </a:r>
            <a:r>
              <a:rPr lang="it-IT" sz="2800" b="1" dirty="0" smtClean="0">
                <a:solidFill>
                  <a:srgbClr val="FF0000"/>
                </a:solidFill>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err="1" smtClean="0">
                <a:solidFill>
                  <a:srgbClr val="FF0000"/>
                </a:solidFill>
                <a:latin typeface="Consolas"/>
              </a:rPr>
              <a:t>hostname</a:t>
            </a:r>
            <a:r>
              <a:rPr lang="it-IT" sz="2800" b="1" dirty="0" smtClean="0">
                <a:solidFill>
                  <a:srgbClr val="FF0000"/>
                </a:solidFill>
                <a:latin typeface="Consolas"/>
              </a:rPr>
              <a:t>-&gt; " + </a:t>
            </a:r>
            <a:r>
              <a:rPr lang="it-IT" sz="2800" b="1" dirty="0" err="1" smtClean="0">
                <a:solidFill>
                  <a:srgbClr val="FF0000"/>
                </a:solidFill>
                <a:latin typeface="Consolas"/>
              </a:rPr>
              <a:t>serviceInstance.getHost</a:t>
            </a:r>
            <a:r>
              <a:rPr lang="it-IT" sz="2800" b="1" dirty="0" smtClean="0">
                <a:solidFill>
                  <a:srgbClr val="FF0000"/>
                </a:solidFill>
                <a:latin typeface="Consolas"/>
              </a:rPr>
              <a:t>());</a:t>
            </a:r>
          </a:p>
          <a:p>
            <a:pPr lvl="1"/>
            <a:r>
              <a:rPr lang="it-IT" sz="2800" b="1" dirty="0">
                <a:solidFill>
                  <a:srgbClr val="FF0000"/>
                </a:solidFill>
                <a:latin typeface="Consolas"/>
              </a:rPr>
              <a:t>	</a:t>
            </a:r>
            <a:r>
              <a:rPr lang="it-IT" sz="2800" b="1" dirty="0" smtClean="0">
                <a:solidFill>
                  <a:srgbClr val="FF0000"/>
                </a:solidFill>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a:solidFill>
                  <a:srgbClr val="FF0000"/>
                </a:solidFill>
                <a:latin typeface="Consolas"/>
              </a:rPr>
              <a:t>"</a:t>
            </a:r>
            <a:r>
              <a:rPr lang="it-IT" sz="2800" b="1" dirty="0" err="1" smtClean="0">
                <a:solidFill>
                  <a:srgbClr val="FF0000"/>
                </a:solidFill>
                <a:latin typeface="Consolas"/>
              </a:rPr>
              <a:t>port</a:t>
            </a:r>
            <a:r>
              <a:rPr lang="it-IT" sz="2800" b="1" dirty="0" smtClean="0">
                <a:solidFill>
                  <a:srgbClr val="FF0000"/>
                </a:solidFill>
                <a:latin typeface="Consolas"/>
              </a:rPr>
              <a:t>-&gt; </a:t>
            </a:r>
            <a:r>
              <a:rPr lang="it-IT" sz="2800" b="1" dirty="0">
                <a:solidFill>
                  <a:srgbClr val="FF0000"/>
                </a:solidFill>
                <a:latin typeface="Consolas"/>
              </a:rPr>
              <a:t>"</a:t>
            </a:r>
            <a:r>
              <a:rPr lang="it-IT" sz="2800" b="1" dirty="0" smtClean="0">
                <a:solidFill>
                  <a:srgbClr val="FF0000"/>
                </a:solidFill>
                <a:latin typeface="Consolas"/>
              </a:rPr>
              <a:t> + </a:t>
            </a:r>
            <a:r>
              <a:rPr lang="it-IT" sz="2800" b="1" dirty="0" err="1" smtClean="0">
                <a:solidFill>
                  <a:srgbClr val="FF0000"/>
                </a:solidFill>
                <a:latin typeface="Consolas"/>
              </a:rPr>
              <a:t>serviceInstance.getPort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9435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Eureka Service </a:t>
            </a:r>
            <a:r>
              <a:rPr lang="it-IT" sz="3600" dirty="0" err="1" smtClean="0">
                <a:solidFill>
                  <a:srgbClr val="000000"/>
                </a:solidFill>
              </a:rPr>
              <a:t>Discovery</a:t>
            </a:r>
            <a:r>
              <a:rPr lang="it-IT" sz="3600" dirty="0" smtClean="0">
                <a:solidFill>
                  <a:srgbClr val="000000"/>
                </a:solidFill>
              </a:rPr>
              <a:t> </a:t>
            </a:r>
            <a:r>
              <a:rPr lang="it-IT" sz="3600" dirty="0" err="1" smtClean="0">
                <a:solidFill>
                  <a:srgbClr val="000000"/>
                </a:solidFill>
              </a:rPr>
              <a:t>capabilities</a:t>
            </a:r>
            <a:r>
              <a:rPr lang="it-IT" sz="3600" dirty="0" smtClean="0">
                <a:solidFill>
                  <a:srgbClr val="000000"/>
                </a:solidFill>
              </a:rPr>
              <a:t> </a:t>
            </a: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service </a:t>
            </a:r>
            <a:r>
              <a:rPr lang="it-IT" sz="3600" dirty="0" err="1" smtClean="0">
                <a:solidFill>
                  <a:srgbClr val="000000"/>
                </a:solidFill>
              </a:rPr>
              <a:t>instances</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b="1" dirty="0" smtClean="0">
                <a:solidFill>
                  <a:srgbClr val="FF0000"/>
                </a:solidFill>
                <a:latin typeface="Consolas"/>
              </a:rPr>
              <a:t>@</a:t>
            </a:r>
            <a:r>
              <a:rPr lang="it-IT" sz="2800" b="1" dirty="0" err="1">
                <a:solidFill>
                  <a:srgbClr val="FF0000"/>
                </a:solidFill>
                <a:latin typeface="Consolas"/>
              </a:rPr>
              <a:t>EnableFeignClients</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b="1" dirty="0" smtClean="0">
                <a:solidFill>
                  <a:srgbClr val="FF0000"/>
                </a:solidFill>
                <a:latin typeface="Consolas"/>
              </a:rPr>
              <a:t>@</a:t>
            </a:r>
            <a:r>
              <a:rPr lang="it-IT" sz="2800" b="1" dirty="0" err="1">
                <a:solidFill>
                  <a:srgbClr val="FF0000"/>
                </a:solidFill>
                <a:latin typeface="Consolas"/>
              </a:rPr>
              <a:t>FeignClient</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br>
              <a:rPr lang="it-IT" sz="2800" b="1"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b="1" dirty="0" err="1">
                <a:solidFill>
                  <a:srgbClr val="FF0000"/>
                </a:solidFill>
                <a:latin typeface="Consolas"/>
              </a:rPr>
              <a:t>IServiceBookAbattery</a:t>
            </a:r>
            <a:r>
              <a:rPr lang="it-IT" sz="2800" b="1" dirty="0">
                <a:solidFill>
                  <a:srgbClr val="FF0000"/>
                </a:solidFill>
                <a:latin typeface="Consolas"/>
              </a:rPr>
              <a:t> { </a:t>
            </a:r>
            <a:br>
              <a:rPr lang="it-IT" sz="2800" b="1" dirty="0">
                <a:solidFill>
                  <a:srgbClr val="FF0000"/>
                </a:solidFill>
                <a:latin typeface="Consolas"/>
              </a:rPr>
            </a:br>
            <a:r>
              <a:rPr lang="it-IT" sz="2800" b="1" dirty="0" smtClean="0">
                <a:solidFill>
                  <a:srgbClr val="FF0000"/>
                </a:solidFill>
                <a:latin typeface="Consolas"/>
              </a:rPr>
              <a:t>		@</a:t>
            </a:r>
            <a:r>
              <a:rPr lang="it-IT" sz="2800" b="1" dirty="0" err="1">
                <a:solidFill>
                  <a:srgbClr val="FF0000"/>
                </a:solidFill>
                <a:latin typeface="Consolas"/>
              </a:rPr>
              <a:t>RequestMapping</a:t>
            </a:r>
            <a:r>
              <a:rPr lang="it-IT" sz="2800" b="1" dirty="0">
                <a:solidFill>
                  <a:srgbClr val="FF0000"/>
                </a:solidFill>
                <a:latin typeface="Consolas"/>
              </a:rPr>
              <a:t>(</a:t>
            </a:r>
            <a:r>
              <a:rPr lang="it-IT" sz="2800" b="1" dirty="0" err="1">
                <a:solidFill>
                  <a:srgbClr val="FF0000"/>
                </a:solidFill>
                <a:latin typeface="Consolas"/>
              </a:rPr>
              <a:t>method</a:t>
            </a:r>
            <a:r>
              <a:rPr lang="it-IT" sz="2800" b="1" dirty="0">
                <a:solidFill>
                  <a:srgbClr val="FF0000"/>
                </a:solidFill>
                <a:latin typeface="Consolas"/>
              </a:rPr>
              <a:t> = </a:t>
            </a:r>
            <a:r>
              <a:rPr lang="it-IT" sz="2800" b="1" dirty="0" err="1">
                <a:solidFill>
                  <a:srgbClr val="FF0000"/>
                </a:solidFill>
                <a:latin typeface="Consolas"/>
              </a:rPr>
              <a:t>RequestMethod.GET</a:t>
            </a:r>
            <a:r>
              <a:rPr lang="it-IT" sz="2800" b="1" dirty="0">
                <a:solidFill>
                  <a:srgbClr val="FF0000"/>
                </a:solidFill>
                <a:latin typeface="Consolas"/>
              </a:rPr>
              <a:t>, </a:t>
            </a:r>
            <a:r>
              <a:rPr lang="it-IT" sz="2800" b="1" dirty="0" err="1">
                <a:solidFill>
                  <a:srgbClr val="FF0000"/>
                </a:solidFill>
                <a:latin typeface="Consolas"/>
              </a:rPr>
              <a:t>value</a:t>
            </a:r>
            <a:r>
              <a:rPr lang="it-IT" sz="2800" b="1" dirty="0">
                <a:solidFill>
                  <a:srgbClr val="FF0000"/>
                </a:solidFill>
                <a:latin typeface="Consolas"/>
              </a:rPr>
              <a:t> = </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solidFill>
                  <a:srgbClr val="FF0000"/>
                </a:solidFill>
                <a:latin typeface="Consolas"/>
              </a:rPr>
              <a:t>) </a:t>
            </a:r>
            <a:br>
              <a:rPr lang="it-IT" sz="2800" b="1" dirty="0">
                <a:solidFill>
                  <a:srgbClr val="FF0000"/>
                </a:solidFill>
                <a:latin typeface="Consolas"/>
              </a:rPr>
            </a:br>
            <a:r>
              <a:rPr lang="it-IT" sz="2800" b="1" dirty="0">
                <a:solidFill>
                  <a:srgbClr val="FF0000"/>
                </a:solidFill>
                <a:latin typeface="Consolas"/>
              </a:rPr>
              <a:t>		List&lt;Booking</a:t>
            </a:r>
            <a:r>
              <a:rPr lang="it-IT" sz="2800" b="1" dirty="0">
                <a:solidFill>
                  <a:srgbClr val="FF0000"/>
                </a:solidFill>
                <a:latin typeface="Consolas"/>
              </a:rPr>
              <a:t>&gt;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b="1" dirty="0" smtClean="0">
                <a:solidFill>
                  <a:srgbClr val="0000FF"/>
                </a:solidFill>
                <a:latin typeface="Consolas"/>
              </a:rPr>
              <a:t>public</a:t>
            </a:r>
            <a:r>
              <a:rPr lang="it-IT" sz="2800" b="1" dirty="0" smtClean="0">
                <a:latin typeface="Consolas"/>
              </a:rPr>
              <a:t> </a:t>
            </a:r>
            <a:r>
              <a:rPr lang="it-IT" sz="2800" b="1" dirty="0">
                <a:solidFill>
                  <a:srgbClr val="FF0000"/>
                </a:solidFill>
                <a:latin typeface="Consolas"/>
              </a:rPr>
              <a:t>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b="1" dirty="0" err="1">
                <a:solidFill>
                  <a:srgbClr val="FF0000"/>
                </a:solidFill>
                <a:latin typeface="Consolas"/>
              </a:rPr>
              <a:t>client.getBookingList</a:t>
            </a:r>
            <a:r>
              <a:rPr lang="it-IT" sz="2800" b="1" dirty="0">
                <a:solidFill>
                  <a:srgbClr val="FF0000"/>
                </a:solidFill>
                <a:latin typeface="Consolas"/>
              </a:rPr>
              <a: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65527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r>
              <a:rPr lang="it-IT" sz="3600" i="1" dirty="0" smtClean="0">
                <a:solidFill>
                  <a:srgbClr val="000000"/>
                </a:solidFill>
              </a:rPr>
              <a:t> </a:t>
            </a:r>
            <a:r>
              <a:rPr lang="it-IT" sz="3600" i="1" dirty="0" err="1" smtClean="0">
                <a:solidFill>
                  <a:srgbClr val="000000"/>
                </a:solidFill>
              </a:rPr>
              <a:t>directive</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b="1" dirty="0">
                <a:solidFill>
                  <a:srgbClr val="0000FF"/>
                </a:solidFill>
                <a:latin typeface="Consolas"/>
              </a:rPr>
              <a:t>	</a:t>
            </a:r>
            <a:r>
              <a:rPr lang="it-IT" sz="2800" b="1" dirty="0" smtClean="0">
                <a:solidFill>
                  <a:srgbClr val="0000FF"/>
                </a:solidFill>
                <a:latin typeface="Consolas"/>
              </a:rPr>
              <a:t>	</a:t>
            </a:r>
            <a:r>
              <a:rPr lang="it-IT" sz="2800" b="1" dirty="0" err="1" smtClean="0">
                <a:solidFill>
                  <a:srgbClr val="0000FF"/>
                </a:solidFill>
                <a:latin typeface="Consolas"/>
              </a:rPr>
              <a:t>this</a:t>
            </a:r>
            <a:r>
              <a:rPr lang="it-IT" sz="2800" b="1" dirty="0" err="1" smtClean="0">
                <a:latin typeface="Consolas"/>
              </a:rPr>
              <a:t>.</a:t>
            </a:r>
            <a:r>
              <a:rPr lang="it-IT" sz="2800" b="1" dirty="0" err="1" smtClean="0">
                <a:solidFill>
                  <a:srgbClr val="FF0000"/>
                </a:solidFill>
                <a:latin typeface="Consolas"/>
              </a:rPr>
              <a:t>loadBalancer.choose</a:t>
            </a:r>
            <a:r>
              <a:rPr lang="it-IT" sz="2800" b="1" dirty="0">
                <a:latin typeface="Consolas"/>
              </a:rPr>
              <a:t>(</a:t>
            </a:r>
            <a:r>
              <a:rPr lang="it-IT" sz="2800" b="1" dirty="0">
                <a:solidFill>
                  <a:srgbClr val="800000"/>
                </a:solidFill>
                <a:latin typeface="Consolas"/>
              </a:rPr>
              <a:t>"BOOKABATTERYSERVICE4EUREKA</a:t>
            </a:r>
            <a:r>
              <a:rPr lang="it-IT" sz="2800" b="1" dirty="0" smtClean="0">
                <a:solidFill>
                  <a:srgbClr val="800000"/>
                </a:solidFill>
                <a:latin typeface="Consolas"/>
              </a:rPr>
              <a:t>"</a:t>
            </a:r>
            <a:r>
              <a:rPr lang="it-IT" sz="2800" b="1"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r>
              <a:rPr lang="it-IT" sz="2800" b="1" dirty="0" smtClean="0">
                <a:solidFill>
                  <a:srgbClr val="FF0000"/>
                </a:solidFill>
                <a:latin typeface="Consolas"/>
              </a:rPr>
              <a:t>URI </a:t>
            </a:r>
            <a:r>
              <a:rPr lang="it-IT" sz="2800" b="1" dirty="0" err="1">
                <a:solidFill>
                  <a:srgbClr val="FF0000"/>
                </a:solidFill>
                <a:latin typeface="Consolas"/>
              </a:rPr>
              <a:t>uri</a:t>
            </a:r>
            <a:r>
              <a:rPr lang="it-IT" sz="2800" b="1" dirty="0">
                <a:solidFill>
                  <a:srgbClr val="FF0000"/>
                </a:solidFill>
                <a:latin typeface="Consolas"/>
              </a:rPr>
              <a:t> = </a:t>
            </a:r>
            <a:r>
              <a:rPr lang="it-IT" sz="2800" b="1" dirty="0" err="1">
                <a:solidFill>
                  <a:srgbClr val="FF0000"/>
                </a:solidFill>
                <a:latin typeface="Consolas"/>
              </a:rPr>
              <a:t>UriComponentsBuilder.fromUriString</a:t>
            </a:r>
            <a:r>
              <a:rPr lang="it-IT" sz="2800" b="1" dirty="0">
                <a:solidFill>
                  <a:srgbClr val="FF0000"/>
                </a:solidFill>
                <a:latin typeface="Consolas"/>
              </a:rPr>
              <a:t>(</a:t>
            </a:r>
            <a:r>
              <a:rPr lang="it-IT" sz="2800" b="1" dirty="0" err="1">
                <a:solidFill>
                  <a:srgbClr val="FF0000"/>
                </a:solidFill>
                <a:latin typeface="Consolas"/>
              </a:rPr>
              <a:t>instance.getUri</a:t>
            </a:r>
            <a:r>
              <a:rPr lang="it-IT" sz="2800" b="1" dirty="0">
                <a:solidFill>
                  <a:srgbClr val="FF0000"/>
                </a:solidFill>
                <a:latin typeface="Consolas"/>
              </a:rPr>
              <a:t>().</a:t>
            </a:r>
            <a:r>
              <a:rPr lang="it-IT" sz="2800" b="1" dirty="0" err="1">
                <a:solidFill>
                  <a:srgbClr val="FF0000"/>
                </a:solidFill>
                <a:latin typeface="Consolas"/>
              </a:rPr>
              <a:t>toString</a:t>
            </a:r>
            <a:r>
              <a:rPr lang="it-IT" sz="2800" b="1" dirty="0" smtClean="0">
                <a:solidFill>
                  <a:srgbClr val="FF0000"/>
                </a:solidFill>
                <a:latin typeface="Consolas"/>
              </a:rPr>
              <a:t>())</a:t>
            </a:r>
          </a:p>
          <a:p>
            <a:r>
              <a:rPr lang="it-IT" sz="2800" b="1" dirty="0">
                <a:solidFill>
                  <a:srgbClr val="FF0000"/>
                </a:solidFill>
                <a:latin typeface="Consolas"/>
              </a:rPr>
              <a:t>	</a:t>
            </a:r>
            <a:r>
              <a:rPr lang="it-IT" sz="2800" b="1" dirty="0" smtClean="0">
                <a:solidFill>
                  <a:srgbClr val="FF0000"/>
                </a:solidFill>
                <a:latin typeface="Consolas"/>
              </a:rPr>
              <a:t>	.</a:t>
            </a:r>
            <a:r>
              <a:rPr lang="it-IT" sz="2800" b="1" dirty="0" err="1">
                <a:solidFill>
                  <a:srgbClr val="FF0000"/>
                </a:solidFill>
                <a:latin typeface="Consolas"/>
              </a:rPr>
              <a:t>path</a:t>
            </a:r>
            <a:r>
              <a:rPr lang="it-IT" sz="2800" b="1" dirty="0">
                <a:latin typeface="Consolas"/>
              </a:rPr>
              <a:t>(</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latin typeface="Consolas"/>
              </a:rPr>
              <a:t>)</a:t>
            </a:r>
            <a:r>
              <a:rPr lang="it-IT" sz="2800" b="1" dirty="0">
                <a:solidFill>
                  <a:srgbClr val="FF0000"/>
                </a:solidFill>
                <a:latin typeface="Consolas"/>
              </a:rPr>
              <a:t>.build().</a:t>
            </a:r>
            <a:r>
              <a:rPr lang="it-IT" sz="2800" b="1" dirty="0" err="1">
                <a:solidFill>
                  <a:srgbClr val="FF0000"/>
                </a:solidFill>
                <a:latin typeface="Consolas"/>
              </a:rPr>
              <a:t>toUri</a:t>
            </a:r>
            <a:r>
              <a:rPr lang="it-IT" sz="2800" b="1" dirty="0">
                <a:solidFill>
                  <a:srgbClr val="FF0000"/>
                </a:solidFill>
                <a:latin typeface="Consolas"/>
              </a:rPr>
              <a:t>()</a:t>
            </a:r>
            <a:r>
              <a:rPr lang="it-IT" sz="2800" b="1" dirty="0">
                <a:latin typeface="Consolas"/>
              </a:rPr>
              <a:t>; </a:t>
            </a:r>
            <a:br>
              <a:rPr lang="it-IT" sz="2800" b="1" dirty="0">
                <a:latin typeface="Consolas"/>
              </a:rPr>
            </a:br>
            <a:r>
              <a:rPr lang="it-IT" sz="2800" dirty="0">
                <a:latin typeface="Consolas"/>
              </a:rPr>
              <a:t/>
            </a:r>
            <a:br>
              <a:rPr lang="it-IT" sz="2800" dirty="0">
                <a:latin typeface="Consolas"/>
              </a:rPr>
            </a:br>
            <a:r>
              <a:rPr lang="it-IT" sz="2800" dirty="0" smtClean="0">
                <a:latin typeface="Consolas"/>
              </a:rPr>
              <a:t>	</a:t>
            </a:r>
            <a:r>
              <a:rPr lang="it-IT" sz="2800" b="1" dirty="0">
                <a:solidFill>
                  <a:srgbClr val="FF0000"/>
                </a:solidFill>
                <a:latin typeface="Consolas"/>
              </a:rPr>
              <a:t>Booking</a:t>
            </a:r>
            <a:r>
              <a:rPr lang="it-IT" sz="2800" b="1" dirty="0">
                <a:solidFill>
                  <a:srgbClr val="FF0000"/>
                </a:solidFill>
                <a:latin typeface="Consolas"/>
              </a:rPr>
              <a:t>[] </a:t>
            </a:r>
            <a:r>
              <a:rPr lang="it-IT" sz="2800" b="1" dirty="0" err="1">
                <a:solidFill>
                  <a:srgbClr val="FF0000"/>
                </a:solidFill>
                <a:latin typeface="Consolas"/>
              </a:rPr>
              <a:t>listBooking</a:t>
            </a:r>
            <a:r>
              <a:rPr lang="it-IT" sz="2800" b="1" dirty="0">
                <a:solidFill>
                  <a:srgbClr val="FF0000"/>
                </a:solidFill>
                <a:latin typeface="Consolas"/>
              </a:rPr>
              <a:t> = </a:t>
            </a:r>
            <a:r>
              <a:rPr lang="it-IT" sz="2800" b="1" dirty="0" err="1">
                <a:solidFill>
                  <a:srgbClr val="FF0000"/>
                </a:solidFill>
                <a:latin typeface="Consolas"/>
              </a:rPr>
              <a:t>restTemplate.getForObject</a:t>
            </a:r>
            <a:r>
              <a:rPr lang="it-IT" sz="2800" b="1" dirty="0">
                <a:solidFill>
                  <a:srgbClr val="FF0000"/>
                </a:solidFill>
                <a:latin typeface="Consolas"/>
              </a:rPr>
              <a:t>(uri , Booking[].</a:t>
            </a:r>
            <a:r>
              <a:rPr lang="it-IT" sz="2800" b="1" dirty="0" err="1">
                <a:solidFill>
                  <a:srgbClr val="0000FF"/>
                </a:solidFill>
                <a:latin typeface="Consolas"/>
              </a:rPr>
              <a:t>class</a:t>
            </a:r>
            <a:r>
              <a:rPr lang="it-IT" sz="2800" b="1" dirty="0">
                <a:solidFill>
                  <a:srgbClr val="FF0000"/>
                </a:solidFill>
                <a:latin typeface="Consolas"/>
              </a:rPr>
              <a:t>)</a:t>
            </a:r>
            <a:r>
              <a:rPr lang="it-IT" sz="2800" b="1" dirty="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a:t>
            </a:r>
            <a:r>
              <a:rPr lang="it-IT" sz="3600" dirty="0" err="1" smtClean="0">
                <a:solidFill>
                  <a:srgbClr val="000000"/>
                </a:solidFill>
              </a:rPr>
              <a:t>provided</a:t>
            </a:r>
            <a:r>
              <a:rPr lang="it-IT" sz="3600" dirty="0" smtClean="0">
                <a:solidFill>
                  <a:srgbClr val="000000"/>
                </a:solidFill>
              </a:rPr>
              <a:t> by Spring </a:t>
            </a:r>
            <a:r>
              <a:rPr lang="it-IT" sz="3600" dirty="0" err="1" smtClean="0">
                <a:solidFill>
                  <a:srgbClr val="000000"/>
                </a:solidFill>
              </a:rPr>
              <a:t>Cloud</a:t>
            </a:r>
            <a:r>
              <a:rPr lang="it-IT" sz="3600" dirty="0" smtClean="0">
                <a:solidFill>
                  <a:srgbClr val="000000"/>
                </a:solidFill>
              </a:rPr>
              <a:t> </a:t>
            </a:r>
            <a:r>
              <a:rPr lang="it-IT" sz="3600" dirty="0" err="1" smtClean="0">
                <a:solidFill>
                  <a:srgbClr val="000000"/>
                </a:solidFill>
              </a:rPr>
              <a:t>load</a:t>
            </a:r>
            <a:r>
              <a:rPr lang="it-IT" sz="3600" dirty="0" smtClean="0">
                <a:solidFill>
                  <a:srgbClr val="000000"/>
                </a:solidFill>
              </a:rPr>
              <a:t> </a:t>
            </a:r>
            <a:r>
              <a:rPr lang="it-IT" sz="3600" dirty="0" err="1">
                <a:solidFill>
                  <a:srgbClr val="000000"/>
                </a:solidFill>
              </a:rPr>
              <a:t>balancer</a:t>
            </a:r>
            <a:r>
              <a:rPr lang="it-IT" sz="3600" dirty="0">
                <a:solidFill>
                  <a:srgbClr val="000000"/>
                </a:solidFill>
              </a:rPr>
              <a:t> </a:t>
            </a:r>
            <a:endParaRPr lang="it-IT" sz="3600" dirty="0" smtClean="0">
              <a:solidFill>
                <a:srgbClr val="000000"/>
              </a:solidFill>
            </a:endParaRPr>
          </a:p>
          <a:p>
            <a:pPr lvl="1"/>
            <a:r>
              <a:rPr lang="it-IT" sz="3600" dirty="0" smtClean="0">
                <a:solidFill>
                  <a:srgbClr val="000000"/>
                </a:solidFill>
              </a:rPr>
              <a:t>The </a:t>
            </a:r>
            <a:r>
              <a:rPr lang="it-IT" sz="3600" dirty="0" err="1" smtClean="0">
                <a:solidFill>
                  <a:srgbClr val="000000"/>
                </a:solidFill>
              </a:rPr>
              <a:t>invocation</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1023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b="1"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b="1" dirty="0" err="1" smtClean="0"/>
              <a:t>load</a:t>
            </a:r>
            <a:r>
              <a:rPr lang="it-IT" sz="3200" b="1" dirty="0" smtClean="0"/>
              <a:t> </a:t>
            </a:r>
            <a:r>
              <a:rPr lang="it-IT" sz="3200" b="1" dirty="0" err="1" smtClean="0"/>
              <a:t>balancing</a:t>
            </a:r>
            <a:r>
              <a:rPr lang="it-IT" sz="3200" b="1" dirty="0" smtClean="0"/>
              <a:t> </a:t>
            </a:r>
            <a:r>
              <a:rPr lang="it-IT" sz="3200" b="1"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Requests</a:t>
            </a:r>
            <a:r>
              <a:rPr lang="it-IT" sz="3600" dirty="0" smtClean="0"/>
              <a:t> are </a:t>
            </a:r>
            <a:r>
              <a:rPr lang="it-IT" sz="3600" dirty="0" err="1" smtClean="0"/>
              <a:t>then</a:t>
            </a:r>
            <a:r>
              <a:rPr lang="it-IT" sz="3600" dirty="0" smtClean="0"/>
              <a:t> </a:t>
            </a:r>
            <a:r>
              <a:rPr lang="it-IT" sz="3600" dirty="0" err="1" smtClean="0"/>
              <a:t>balanced</a:t>
            </a:r>
            <a:r>
              <a:rPr lang="it-IT" sz="3600" dirty="0" smtClean="0"/>
              <a:t> </a:t>
            </a:r>
            <a:r>
              <a:rPr lang="it-IT" sz="3600" dirty="0" err="1" smtClean="0"/>
              <a:t>towards</a:t>
            </a:r>
            <a:r>
              <a:rPr lang="it-IT" sz="3600" dirty="0" smtClean="0"/>
              <a:t> the </a:t>
            </a:r>
            <a:r>
              <a:rPr lang="it-IT" sz="3600" dirty="0" err="1" smtClean="0"/>
              <a:t>available</a:t>
            </a:r>
            <a:r>
              <a:rPr lang="it-IT" sz="3600" dirty="0" smtClean="0"/>
              <a:t> </a:t>
            </a:r>
            <a:r>
              <a:rPr lang="it-IT" sz="3600" dirty="0" err="1" smtClean="0"/>
              <a:t>instances</a:t>
            </a:r>
            <a:r>
              <a:rPr lang="it-IT" sz="3600" dirty="0" smtClean="0"/>
              <a:t> </a:t>
            </a:r>
          </a:p>
          <a:p>
            <a:pPr marL="419100" lvl="1" indent="0">
              <a:buNone/>
            </a:pPr>
            <a:r>
              <a:rPr lang="it-IT" sz="3600" dirty="0"/>
              <a:t>	</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b="1"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This is 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dirty="0" err="1" smtClean="0"/>
              <a:t>brutally</a:t>
            </a:r>
            <a:r>
              <a:rPr lang="it-IT" sz="4400" dirty="0" smtClean="0"/>
              <a:t> </a:t>
            </a:r>
            <a:r>
              <a:rPr lang="it-IT" sz="4400"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insure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err="1" smtClean="0"/>
              <a:t>updates</a:t>
            </a:r>
            <a:r>
              <a:rPr lang="it-IT" sz="4400" dirty="0" smtClean="0"/>
              <a:t> the status and </a:t>
            </a:r>
            <a:r>
              <a:rPr lang="it-IT" sz="4400" dirty="0" err="1" smtClean="0"/>
              <a:t>publishes</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582200"/>
          </a:xfrm>
        </p:spPr>
        <p:txBody>
          <a:bodyPr/>
          <a:lstStyle/>
          <a:p>
            <a:r>
              <a:rPr lang="it-IT" sz="3200" dirty="0">
                <a:hlinkClick r:id="rId3"/>
              </a:rPr>
              <a:t>https://12factor.net</a:t>
            </a:r>
            <a:r>
              <a:rPr lang="it-IT" sz="3200" dirty="0" smtClean="0">
                <a:hlinkClick r:id="rId3"/>
              </a:rPr>
              <a:t>/</a:t>
            </a:r>
            <a:endParaRPr lang="it-IT" sz="3200" dirty="0"/>
          </a:p>
          <a:p>
            <a:r>
              <a:rPr lang="it-IT" sz="3200" dirty="0">
                <a:hlinkClick r:id="rId4"/>
              </a:rPr>
              <a:t>https://spring.io/guides/gs/spring-boot-docker/</a:t>
            </a:r>
            <a:endParaRPr lang="it-IT" sz="3200" dirty="0"/>
          </a:p>
          <a:p>
            <a:r>
              <a:rPr lang="it-IT" sz="3200" dirty="0" smtClean="0">
                <a:hlinkClick r:id="rId5"/>
              </a:rPr>
              <a:t>https</a:t>
            </a:r>
            <a:r>
              <a:rPr lang="it-IT" sz="3200" dirty="0">
                <a:hlinkClick r:id="rId5"/>
              </a:rPr>
              <a:t>://</a:t>
            </a:r>
            <a:r>
              <a:rPr lang="it-IT" sz="3200" dirty="0" smtClean="0">
                <a:hlinkClick r:id="rId5"/>
              </a:rPr>
              <a:t>github.com/Netflix/eureka</a:t>
            </a:r>
            <a:endParaRPr lang="it-IT" sz="3200" dirty="0" smtClean="0"/>
          </a:p>
          <a:p>
            <a:r>
              <a:rPr lang="it-IT" sz="3200" dirty="0" smtClean="0">
                <a:hlinkClick r:id="rId6"/>
              </a:rPr>
              <a:t>https</a:t>
            </a:r>
            <a:r>
              <a:rPr lang="it-IT" sz="3200" dirty="0">
                <a:hlinkClick r:id="rId6"/>
              </a:rPr>
              <a:t>://</a:t>
            </a:r>
            <a:r>
              <a:rPr lang="it-IT" sz="3200" dirty="0" smtClean="0">
                <a:hlinkClick r:id="rId6"/>
              </a:rPr>
              <a:t>www.infoq.com/news/2015/06/cqrs-eventsourcing-demoapp</a:t>
            </a:r>
            <a:endParaRPr lang="it-IT" sz="3200" dirty="0" smtClean="0"/>
          </a:p>
          <a:p>
            <a:r>
              <a:rPr lang="it-IT" sz="3200" dirty="0">
                <a:hlinkClick r:id="rId7"/>
              </a:rPr>
              <a:t>https://plainoldobjects.com/presentations/building-and-deploying-microservices-with-event-sourcing-cqrs-and-docker</a:t>
            </a:r>
            <a:r>
              <a:rPr lang="it-IT" sz="3200" dirty="0" smtClean="0">
                <a:hlinkClick r:id="rId7"/>
              </a:rPr>
              <a:t>/</a:t>
            </a:r>
            <a:endParaRPr lang="it-IT" sz="3200" dirty="0" smtClean="0"/>
          </a:p>
          <a:p>
            <a:r>
              <a:rPr lang="it-IT" sz="3200" dirty="0">
                <a:hlinkClick r:id="rId8"/>
              </a:rPr>
              <a:t>https://blog.codecentric.de/en/2016/04/event-driven-microservices-spring-cloud-stream</a:t>
            </a:r>
            <a:r>
              <a:rPr lang="it-IT" sz="3200" dirty="0" smtClean="0">
                <a:hlinkClick r:id="rId8"/>
              </a:rPr>
              <a:t>/</a:t>
            </a:r>
            <a:endParaRPr lang="it-IT" sz="3200" dirty="0" smtClean="0"/>
          </a:p>
          <a:p>
            <a:r>
              <a:rPr lang="it-IT" sz="3200" dirty="0">
                <a:hlinkClick r:id="rId9"/>
              </a:rPr>
              <a:t>http://</a:t>
            </a:r>
            <a:r>
              <a:rPr lang="it-IT" sz="3200" dirty="0" smtClean="0">
                <a:hlinkClick r:id="rId9"/>
              </a:rPr>
              <a:t>samchu.logdown.com/posts/313414-microservice-with-springcloud</a:t>
            </a:r>
            <a:endParaRPr lang="it-IT" sz="3200" dirty="0" smtClean="0"/>
          </a:p>
          <a:p>
            <a:r>
              <a:rPr lang="it-IT" sz="3200" dirty="0">
                <a:hlinkClick r:id="rId10"/>
              </a:rPr>
              <a:t>https://</a:t>
            </a:r>
            <a:r>
              <a:rPr lang="it-IT" sz="3200" dirty="0" smtClean="0">
                <a:hlinkClick r:id="rId10"/>
              </a:rPr>
              <a:t>spring.io/blog/2015/07/14/microservices-with-spring</a:t>
            </a:r>
            <a:endParaRPr lang="it-IT" sz="3200" dirty="0" smtClean="0"/>
          </a:p>
          <a:p>
            <a:r>
              <a:rPr lang="it-IT" sz="3200" dirty="0">
                <a:hlinkClick r:id="rId11"/>
              </a:rPr>
              <a:t>https://</a:t>
            </a:r>
            <a:r>
              <a:rPr lang="it-IT" sz="3200" dirty="0" smtClean="0">
                <a:hlinkClick r:id="rId11"/>
              </a:rPr>
              <a:t>blog.pivotal.io/pivotal-cloud-foundry/products/spring-cloud-stream-the-new-event-driven-microservice-framework</a:t>
            </a:r>
            <a:endParaRPr lang="it-IT" sz="3200" dirty="0" smtClean="0"/>
          </a:p>
          <a:p>
            <a:r>
              <a:rPr lang="it-IT" sz="3200" dirty="0">
                <a:hlinkClick r:id="rId12"/>
              </a:rPr>
              <a:t>https://</a:t>
            </a:r>
            <a:r>
              <a:rPr lang="it-IT" sz="3200" dirty="0" smtClean="0">
                <a:hlinkClick r:id="rId12"/>
              </a:rPr>
              <a:t>www.3pillarglobal.com/insights/building-a-microservice-architecture-with-spring-boot-and-docker-part-i</a:t>
            </a:r>
            <a:endParaRPr lang="it-IT" sz="3200" dirty="0" smtClean="0"/>
          </a:p>
          <a:p>
            <a:r>
              <a:rPr lang="it-IT" sz="3200" dirty="0">
                <a:hlinkClick r:id="rId13"/>
              </a:rPr>
              <a:t>https://</a:t>
            </a:r>
            <a:r>
              <a:rPr lang="it-IT" sz="3200" dirty="0" smtClean="0">
                <a:hlinkClick r:id="rId13"/>
              </a:rPr>
              <a:t>spring.io/blog/2015/04/15/using-apache-kafka-for-integration-and-data-processing-pipelines-with-spring</a:t>
            </a:r>
            <a:endParaRPr lang="it-IT" sz="3200" dirty="0" smtClean="0"/>
          </a:p>
          <a:p>
            <a:pPr marL="0" indent="0">
              <a:buNone/>
            </a:pPr>
            <a:endParaRPr lang="it-IT" sz="3200" dirty="0" smtClean="0"/>
          </a:p>
          <a:p>
            <a:endParaRPr lang="it-IT" sz="3200" dirty="0"/>
          </a:p>
        </p:txBody>
      </p:sp>
      <p:sp>
        <p:nvSpPr>
          <p:cNvPr id="4" name="Titolo 1"/>
          <p:cNvSpPr txBox="1">
            <a:spLocks/>
          </p:cNvSpPr>
          <p:nvPr/>
        </p:nvSpPr>
        <p:spPr bwMode="auto">
          <a:xfrm>
            <a:off x="713012" y="9961686"/>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598712" y="11396786"/>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a:hlinkClick r:id="rId14"/>
              </a:rPr>
              <a:t>https://</a:t>
            </a:r>
            <a:r>
              <a:rPr lang="it-IT" sz="3200" dirty="0" smtClean="0">
                <a:hlinkClick r:id="rId14"/>
              </a:rPr>
              <a:t>github.com/lbennardis/microS_code2016_serviceRegistryDiscovery</a:t>
            </a:r>
            <a:endParaRPr lang="it-IT" sz="3200" dirty="0" smtClean="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Questions</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pPr marL="419100" lvl="1" indent="0">
              <a:buNone/>
            </a:pPr>
            <a:endParaRPr lang="it-IT" sz="4400" b="1" dirty="0"/>
          </a:p>
          <a:p>
            <a:pPr marL="0" indent="0">
              <a:buNone/>
            </a:pPr>
            <a:endParaRPr lang="it-IT" sz="4400" dirty="0"/>
          </a:p>
          <a:p>
            <a:pPr lvl="1"/>
            <a:endParaRPr lang="it-IT" sz="4400" dirty="0"/>
          </a:p>
          <a:p>
            <a:endParaRPr lang="it-IT" sz="4400" dirty="0"/>
          </a:p>
        </p:txBody>
      </p:sp>
      <p:sp>
        <p:nvSpPr>
          <p:cNvPr id="4" name="Segnaposto contenuto 2"/>
          <p:cNvSpPr txBox="1">
            <a:spLocks/>
          </p:cNvSpPr>
          <p:nvPr/>
        </p:nvSpPr>
        <p:spPr bwMode="auto">
          <a:xfrm>
            <a:off x="769938" y="1828800"/>
            <a:ext cx="23134637" cy="104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r>
              <a:rPr lang="it-IT" sz="4400" dirty="0" smtClean="0">
                <a:hlinkClick r:id="rId3"/>
              </a:rPr>
              <a:t>l.bennardis@email.it</a:t>
            </a:r>
            <a:endParaRPr lang="it-IT" sz="4400" dirty="0"/>
          </a:p>
          <a:p>
            <a:pPr marL="914400" indent="-914400" eaLnBrk="1" hangingPunct="1">
              <a:buFontTx/>
              <a:buNone/>
            </a:pPr>
            <a:r>
              <a:rPr lang="it-IT" sz="4400" dirty="0">
                <a:hlinkClick r:id="rId4"/>
              </a:rPr>
              <a:t>https://it.linkedin.com/in/luigi-bennardis-0a56a72</a:t>
            </a:r>
            <a:endParaRPr lang="it-IT" sz="4400" dirty="0"/>
          </a:p>
          <a:p>
            <a:pPr marL="0" indent="0">
              <a:buNone/>
            </a:pPr>
            <a:endParaRPr lang="it-IT" sz="4400" dirty="0"/>
          </a:p>
        </p:txBody>
      </p:sp>
    </p:spTree>
    <p:extLst>
      <p:ext uri="{BB962C8B-B14F-4D97-AF65-F5344CB8AC3E}">
        <p14:creationId xmlns:p14="http://schemas.microsoft.com/office/powerpoint/2010/main" val="146539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b="1" dirty="0" err="1" smtClean="0"/>
              <a:t>loosely</a:t>
            </a:r>
            <a:r>
              <a:rPr lang="it-IT" sz="3600" b="1" dirty="0" smtClean="0"/>
              <a:t> </a:t>
            </a:r>
            <a:r>
              <a:rPr lang="it-IT" sz="3600" b="1" dirty="0" err="1" smtClean="0"/>
              <a:t>coupled</a:t>
            </a:r>
            <a:r>
              <a:rPr lang="it-IT" sz="3600" dirty="0" smtClean="0"/>
              <a:t>, so </a:t>
            </a:r>
            <a:r>
              <a:rPr lang="it-IT" sz="3600" dirty="0" err="1" smtClean="0"/>
              <a:t>that</a:t>
            </a:r>
            <a:r>
              <a:rPr lang="it-IT" sz="3600" dirty="0" smtClean="0"/>
              <a:t>  </a:t>
            </a:r>
            <a:r>
              <a:rPr lang="it-IT" sz="3600" dirty="0" err="1" smtClean="0"/>
              <a:t>they</a:t>
            </a:r>
            <a:r>
              <a:rPr lang="it-IT" sz="3600" dirty="0" smtClean="0"/>
              <a:t> </a:t>
            </a:r>
            <a:r>
              <a:rPr lang="it-IT" sz="3600" dirty="0" err="1" smtClean="0"/>
              <a:t>may</a:t>
            </a:r>
            <a:r>
              <a:rPr lang="it-IT" sz="3600" dirty="0" smtClean="0"/>
              <a:t>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a:t>
            </a:r>
            <a:r>
              <a:rPr lang="it-IT" sz="3600" b="1" dirty="0" smtClean="0"/>
              <a:t>service </a:t>
            </a:r>
            <a:r>
              <a:rPr lang="it-IT" sz="3600" b="1" dirty="0" err="1" smtClean="0"/>
              <a:t>improvement</a:t>
            </a:r>
            <a:r>
              <a:rPr lang="it-IT" sz="3600" b="1"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compared</a:t>
            </a:r>
            <a:r>
              <a:rPr lang="it-IT" sz="3600" dirty="0" smtClean="0"/>
              <a:t> to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10349</TotalTime>
  <Pages>0</Pages>
  <Words>7766</Words>
  <Characters>0</Characters>
  <Application>Microsoft Office PowerPoint</Application>
  <PresentationFormat>Personalizzato</PresentationFormat>
  <Lines>0</Lines>
  <Paragraphs>1346</Paragraphs>
  <Slides>73</Slides>
  <Notes>73</Notes>
  <HiddenSlides>0</HiddenSlides>
  <MMClips>0</MMClips>
  <ScaleCrop>false</ScaleCrop>
  <HeadingPairs>
    <vt:vector size="4" baseType="variant">
      <vt:variant>
        <vt:lpstr>Tema</vt:lpstr>
      </vt:variant>
      <vt:variant>
        <vt:i4>2</vt:i4>
      </vt:variant>
      <vt:variant>
        <vt:lpstr>Titoli diapositive</vt:lpstr>
      </vt:variant>
      <vt:variant>
        <vt:i4>73</vt:i4>
      </vt:variant>
    </vt:vector>
  </HeadingPairs>
  <TitlesOfParts>
    <vt:vector size="75" baseType="lpstr">
      <vt:lpstr>Default - 1_Title Slide</vt:lpstr>
      <vt:lpstr>Default - 1_Title and Content</vt:lpstr>
      <vt:lpstr>Full lifecycle of a microservice: how to realize a fault-tolerant and reliable architecture and deliver it as a Docker container or in a Cloud environment</vt:lpstr>
      <vt:lpstr>The goals of this project:</vt:lpstr>
      <vt:lpstr>To this end we will create:</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2354</cp:revision>
  <cp:lastPrinted>2016-10-18T14:53:34Z</cp:lastPrinted>
  <dcterms:modified xsi:type="dcterms:W3CDTF">2016-10-18T14:54:49Z</dcterms:modified>
</cp:coreProperties>
</file>